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0" r:id="rId2"/>
    <p:sldId id="300" r:id="rId3"/>
    <p:sldId id="357" r:id="rId4"/>
    <p:sldId id="358" r:id="rId5"/>
    <p:sldId id="371" r:id="rId6"/>
    <p:sldId id="362" r:id="rId7"/>
    <p:sldId id="363" r:id="rId8"/>
    <p:sldId id="366" r:id="rId9"/>
    <p:sldId id="367" r:id="rId10"/>
    <p:sldId id="368" r:id="rId11"/>
    <p:sldId id="370" r:id="rId12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A88"/>
    <a:srgbClr val="D3D799"/>
    <a:srgbClr val="CACF87"/>
    <a:srgbClr val="C9DAA6"/>
    <a:srgbClr val="D0C286"/>
    <a:srgbClr val="D2B188"/>
    <a:srgbClr val="CF937B"/>
    <a:srgbClr val="E3AFAF"/>
    <a:srgbClr val="D6E4BA"/>
    <a:srgbClr val="DDC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56" y="96"/>
      </p:cViewPr>
      <p:guideLst>
        <p:guide orient="horz" pos="2144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6887"/>
          </a:xfrm>
          <a:prstGeom prst="rect">
            <a:avLst/>
          </a:prstGeom>
        </p:spPr>
        <p:txBody>
          <a:bodyPr vert="horz" lIns="91710" tIns="45855" rIns="91710" bIns="458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4"/>
            <a:ext cx="2946400" cy="496887"/>
          </a:xfrm>
          <a:prstGeom prst="rect">
            <a:avLst/>
          </a:prstGeom>
        </p:spPr>
        <p:txBody>
          <a:bodyPr vert="horz" lIns="91710" tIns="45855" rIns="91710" bIns="45855" rtlCol="0"/>
          <a:lstStyle>
            <a:lvl1pPr algn="r">
              <a:defRPr sz="1200"/>
            </a:lvl1pPr>
          </a:lstStyle>
          <a:p>
            <a:fld id="{31D641F2-0ED8-401B-B24D-10A9BE94ABA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9754"/>
            <a:ext cx="2946400" cy="496887"/>
          </a:xfrm>
          <a:prstGeom prst="rect">
            <a:avLst/>
          </a:prstGeom>
        </p:spPr>
        <p:txBody>
          <a:bodyPr vert="horz" lIns="91710" tIns="45855" rIns="91710" bIns="458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4"/>
            <a:ext cx="2946400" cy="496887"/>
          </a:xfrm>
          <a:prstGeom prst="rect">
            <a:avLst/>
          </a:prstGeom>
        </p:spPr>
        <p:txBody>
          <a:bodyPr vert="horz" lIns="91710" tIns="45855" rIns="91710" bIns="45855" rtlCol="0" anchor="b"/>
          <a:lstStyle>
            <a:lvl1pPr algn="r">
              <a:defRPr sz="1200"/>
            </a:lvl1pPr>
          </a:lstStyle>
          <a:p>
            <a:fld id="{B84D76F4-F576-4304-8D88-81D6939B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8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55DD1A-7E65-4CFF-A4E2-12E93590F0B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5" y="2"/>
            <a:ext cx="2946276" cy="496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3452" tIns="46727" rIns="93452" bIns="46727" numCol="1" anchor="t" anchorCtr="0" compatLnSpc="1">
            <a:prstTxWarp prst="textNoShape">
              <a:avLst/>
            </a:prstTxWarp>
          </a:bodyPr>
          <a:lstStyle>
            <a:lvl1pPr defTabSz="4665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13ADE-33C9-4B57-BBC9-F5E2167E7E53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49867" y="2"/>
            <a:ext cx="2946276" cy="496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3452" tIns="46727" rIns="93452" bIns="46727" numCol="1" anchor="t" anchorCtr="0" compatLnSpc="1">
            <a:prstTxWarp prst="textNoShape">
              <a:avLst/>
            </a:prstTxWarp>
          </a:bodyPr>
          <a:lstStyle>
            <a:lvl1pPr algn="r" defTabSz="4665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5F766E-DC24-42CA-BD7B-B3CA48645671}" type="datetime1">
              <a:rPr lang="en-US" altLang="th-TH"/>
              <a:pPr>
                <a:defRPr/>
              </a:pPr>
              <a:t>3/11/2021</a:t>
            </a:fld>
            <a:endParaRPr lang="en-US" altLang="th-TH"/>
          </a:p>
        </p:txBody>
      </p:sp>
      <p:sp>
        <p:nvSpPr>
          <p:cNvPr id="4100" name="Slide Image Placeholder 3">
            <a:extLst>
              <a:ext uri="{FF2B5EF4-FFF2-40B4-BE49-F238E27FC236}">
                <a16:creationId xmlns:a16="http://schemas.microsoft.com/office/drawing/2014/main" id="{12671EE9-4D8E-4EC6-8989-12DED423E4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4400" y="741363"/>
            <a:ext cx="4968875" cy="3725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AC4F7D-F7F4-413C-AC3E-BF282F4A5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80387" y="4715835"/>
            <a:ext cx="5436910" cy="4466649"/>
          </a:xfrm>
          <a:prstGeom prst="rect">
            <a:avLst/>
          </a:prstGeom>
          <a:noFill/>
          <a:ln>
            <a:noFill/>
          </a:ln>
        </p:spPr>
        <p:txBody>
          <a:bodyPr vert="horz" wrap="square" lIns="93452" tIns="46727" rIns="93452" bIns="46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noProof="0"/>
              <a:t>Click to edit Master text styles</a:t>
            </a:r>
          </a:p>
          <a:p>
            <a:pPr lvl="1"/>
            <a:r>
              <a:rPr lang="en-US" altLang="th-TH" noProof="0"/>
              <a:t>Second level</a:t>
            </a:r>
          </a:p>
          <a:p>
            <a:pPr lvl="2"/>
            <a:r>
              <a:rPr lang="en-US" altLang="th-TH" noProof="0"/>
              <a:t>Third level</a:t>
            </a:r>
          </a:p>
          <a:p>
            <a:pPr lvl="3"/>
            <a:r>
              <a:rPr lang="en-US" altLang="th-TH" noProof="0"/>
              <a:t>Fourth level</a:t>
            </a:r>
          </a:p>
          <a:p>
            <a:pPr lvl="4"/>
            <a:r>
              <a:rPr lang="en-US" altLang="th-TH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BBD8B-E1A5-489F-90F6-D5CA0ED8B7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5" y="9428274"/>
            <a:ext cx="2946276" cy="496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3452" tIns="46727" rIns="93452" bIns="46727" numCol="1" anchor="b" anchorCtr="0" compatLnSpc="1">
            <a:prstTxWarp prst="textNoShape">
              <a:avLst/>
            </a:prstTxWarp>
          </a:bodyPr>
          <a:lstStyle>
            <a:lvl1pPr defTabSz="4665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B53E2-7420-41EA-B635-B22FBBCB6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49867" y="9428274"/>
            <a:ext cx="2946276" cy="496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3452" tIns="46727" rIns="93452" bIns="46727" numCol="1" anchor="b" anchorCtr="0" compatLnSpc="1">
            <a:prstTxWarp prst="textNoShape">
              <a:avLst/>
            </a:prstTxWarp>
          </a:bodyPr>
          <a:lstStyle>
            <a:lvl1pPr algn="r" defTabSz="4665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4677B2-5202-4A11-9477-C5B5F63C7670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840F87-B3C9-4F1F-92AF-1C28C569328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th-TH" altLang="en-US">
              <a:latin typeface="Cordia New" panose="020B0304020202020204" pitchFamily="34" charset="-34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EC6F7-2089-4255-AC39-B09E0B8F55D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th-TH" altLang="en-US">
              <a:latin typeface="Arial" panose="020B0604020202020204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6674" y="9489004"/>
            <a:ext cx="2971881" cy="4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 anchor="b"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403826-8D80-4639-BD14-DFA3EE66B2F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th-TH" altLang="en-US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298" y="4748496"/>
            <a:ext cx="5485562" cy="44929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657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74CEA36-7724-4A88-A934-D5EC0D302A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867" y="9428274"/>
            <a:ext cx="2946276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2" tIns="46727" rIns="93452" bIns="46727" anchor="b"/>
          <a:lstStyle>
            <a:lvl1pPr defTabSz="46513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50" indent="-38187313" defTabSz="46513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6513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51173063" indent="-49776063" defTabSz="46513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6513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80E73B2-6023-46AB-8F76-8A8A46C4FC86}" type="slidenum">
              <a:rPr lang="en-US" altLang="th-TH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th-TH" altLang="th-TH" sz="1200">
              <a:latin typeface="Cordia New" panose="020B0304020202020204" pitchFamily="34" charset="-34"/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7D8D7A4C-6CB6-4A9C-B52C-FC44977390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867" y="9428274"/>
            <a:ext cx="2946276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2" tIns="46727" rIns="93452" bIns="46727" anchor="b"/>
          <a:lstStyle>
            <a:lvl1pPr defTabSz="46513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50" indent="-38187313" defTabSz="46513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6513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51173063" indent="-49776063" defTabSz="46513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6513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7671C91-E300-42B1-A654-695779F3B16D}" type="slidenum">
              <a:rPr lang="en-US" altLang="th-TH" sz="1200"/>
              <a:pPr algn="r" eaLnBrk="1" hangingPunct="1"/>
              <a:t>2</a:t>
            </a:fld>
            <a:endParaRPr lang="th-TH" altLang="th-TH" sz="1200"/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A04D50B1-EA96-463B-A8A2-9EED54D80A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400" y="9429970"/>
            <a:ext cx="2944736" cy="49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83" tIns="46792" rIns="93583" bIns="46792" anchor="b"/>
          <a:lstStyle>
            <a:lvl1pPr defTabSz="933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50" indent="-38187313" defTabSz="933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51173063" indent="-49776063" defTabSz="933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0562CBA-5081-4F9A-8FA0-45A349A5BF03}" type="slidenum">
              <a:rPr lang="en-US" altLang="th-TH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th-TH" altLang="th-TH" sz="1200">
              <a:latin typeface="Calibri" panose="020F0502020204030204" pitchFamily="34" charset="0"/>
            </a:endParaRPr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B4EAF44F-AAFE-4B36-9DB0-B1341B7A49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3E7B8A3A-62EE-4942-895E-ABDF18453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387" y="4717527"/>
            <a:ext cx="5436910" cy="44666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83" tIns="46792" rIns="93583" bIns="46792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h-TH" altLang="th-TH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77B2-5202-4A11-9477-C5B5F63C7670}" type="slidenum">
              <a:rPr lang="en-US" altLang="th-TH" smtClean="0"/>
              <a:pPr>
                <a:defRPr/>
              </a:pPr>
              <a:t>2</a:t>
            </a:fld>
            <a:endParaRPr lang="en-US" alt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840F87-B3C9-4F1F-92AF-1C28C5693288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th-TH" altLang="en-US">
              <a:latin typeface="Cordia New" panose="020B0304020202020204" pitchFamily="34" charset="-34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EC6F7-2089-4255-AC39-B09E0B8F55D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th-TH" altLang="en-US">
              <a:latin typeface="Arial" panose="020B0604020202020204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6674" y="9489004"/>
            <a:ext cx="2971881" cy="4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 anchor="b"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403826-8D80-4639-BD14-DFA3EE66B2F8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th-TH" altLang="en-US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298" y="4748496"/>
            <a:ext cx="5485562" cy="44929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615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840F87-B3C9-4F1F-92AF-1C28C5693288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th-TH" altLang="en-US">
              <a:latin typeface="Cordia New" panose="020B0304020202020204" pitchFamily="34" charset="-34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EC6F7-2089-4255-AC39-B09E0B8F55D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th-TH" altLang="en-US">
              <a:latin typeface="Arial" panose="020B0604020202020204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6674" y="9489004"/>
            <a:ext cx="2971881" cy="4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 anchor="b"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403826-8D80-4639-BD14-DFA3EE66B2F8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th-TH" altLang="en-US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298" y="4748496"/>
            <a:ext cx="5485562" cy="44929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360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840F87-B3C9-4F1F-92AF-1C28C5693288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th-TH" altLang="en-US">
              <a:latin typeface="Cordia New" panose="020B0304020202020204" pitchFamily="34" charset="-34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EC6F7-2089-4255-AC39-B09E0B8F55D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th-TH" altLang="en-US">
              <a:latin typeface="Arial" panose="020B0604020202020204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6674" y="9489004"/>
            <a:ext cx="2971881" cy="4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 anchor="b"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403826-8D80-4639-BD14-DFA3EE66B2F8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th-TH" altLang="en-US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298" y="4748496"/>
            <a:ext cx="5485562" cy="44929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04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840F87-B3C9-4F1F-92AF-1C28C5693288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th-TH" altLang="en-US">
              <a:latin typeface="Cordia New" panose="020B0304020202020204" pitchFamily="34" charset="-34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EC6F7-2089-4255-AC39-B09E0B8F55D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th-TH" altLang="en-US">
              <a:latin typeface="Arial" panose="020B0604020202020204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6674" y="9489004"/>
            <a:ext cx="2971881" cy="4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 anchor="b"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403826-8D80-4639-BD14-DFA3EE66B2F8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th-TH" altLang="en-US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298" y="4748496"/>
            <a:ext cx="5485562" cy="44929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096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840F87-B3C9-4F1F-92AF-1C28C5693288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th-TH" altLang="en-US">
              <a:latin typeface="Cordia New" panose="020B0304020202020204" pitchFamily="34" charset="-34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EC6F7-2089-4255-AC39-B09E0B8F55D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th-TH" altLang="en-US">
              <a:latin typeface="Arial" panose="020B0604020202020204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6674" y="9489004"/>
            <a:ext cx="2971881" cy="4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 anchor="b"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403826-8D80-4639-BD14-DFA3EE66B2F8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th-TH" altLang="en-US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298" y="4748496"/>
            <a:ext cx="5485562" cy="44929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16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840F87-B3C9-4F1F-92AF-1C28C5693288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th-TH" altLang="en-US">
              <a:latin typeface="Cordia New" panose="020B0304020202020204" pitchFamily="34" charset="-34"/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5073" y="9487406"/>
            <a:ext cx="2973482" cy="49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6" tIns="47269" rIns="94536" bIns="47269" anchor="b"/>
          <a:lstStyle>
            <a:lvl1pPr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66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EC6F7-2089-4255-AC39-B09E0B8F55D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th-TH" altLang="en-US">
              <a:latin typeface="Arial" panose="020B0604020202020204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6674" y="9489004"/>
            <a:ext cx="2971881" cy="4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 anchor="b"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403826-8D80-4639-BD14-DFA3EE66B2F8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th-TH" altLang="en-US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298" y="4748496"/>
            <a:ext cx="5485562" cy="44929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68" tIns="47335" rIns="94668" bIns="47335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h-TH" altLang="en-US" sz="14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142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81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990CE-2583-4557-A9FF-E8D0F3D5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3FE17-1FFD-4FE9-B515-509F7D1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9E83E-0C30-4127-B1B1-E5259835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1C4C-B260-400F-BBAF-3A5EC38B17F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835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2723F94F-40AE-4BEF-8324-FEC4FCE01A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56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e.go.t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3606" y="2556648"/>
            <a:ext cx="830517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tabLst>
                <a:tab pos="1714500" algn="l"/>
                <a:tab pos="8115300" algn="l"/>
              </a:tabLst>
              <a:defRPr/>
            </a:pPr>
            <a:r>
              <a:rPr lang="th-TH" sz="3600" b="1" spc="-38" dirty="0" smtClean="0">
                <a:solidFill>
                  <a:srgbClr val="0000FF"/>
                </a:solidFill>
                <a:latin typeface="TH SarabunPSK" pitchFamily="34" charset="-34"/>
                <a:ea typeface="ＭＳ Ｐゴシック"/>
                <a:cs typeface="TH SarabunPSK" pitchFamily="34" charset="-34"/>
              </a:rPr>
              <a:t>การ</a:t>
            </a:r>
            <a:r>
              <a:rPr lang="th-TH" sz="3600" b="1" spc="-38" dirty="0">
                <a:solidFill>
                  <a:srgbClr val="0000FF"/>
                </a:solidFill>
                <a:latin typeface="TH SarabunPSK" pitchFamily="34" charset="-34"/>
                <a:ea typeface="ＭＳ Ｐゴシック"/>
                <a:cs typeface="TH SarabunPSK" pitchFamily="34" charset="-34"/>
              </a:rPr>
              <a:t>จัดทำ </a:t>
            </a:r>
            <a:r>
              <a:rPr lang="en-US" sz="3600" b="1" spc="-38" dirty="0">
                <a:solidFill>
                  <a:srgbClr val="0000FF"/>
                </a:solidFill>
                <a:latin typeface="TH SarabunPSK" pitchFamily="34" charset="-34"/>
                <a:ea typeface="ＭＳ Ｐゴシック"/>
                <a:cs typeface="TH SarabunPSK" pitchFamily="34" charset="-34"/>
              </a:rPr>
              <a:t>SME Big </a:t>
            </a:r>
            <a:r>
              <a:rPr lang="en-US" sz="3600" b="1" spc="-38" dirty="0" smtClean="0">
                <a:solidFill>
                  <a:srgbClr val="0000FF"/>
                </a:solidFill>
                <a:latin typeface="TH SarabunPSK" pitchFamily="34" charset="-34"/>
                <a:ea typeface="ＭＳ Ｐゴシック"/>
                <a:cs typeface="TH SarabunPSK" pitchFamily="34" charset="-34"/>
              </a:rPr>
              <a:t>Data</a:t>
            </a:r>
            <a:r>
              <a:rPr lang="th-TH" sz="3600" b="1" spc="-38" dirty="0" smtClean="0">
                <a:solidFill>
                  <a:srgbClr val="0000FF"/>
                </a:solidFill>
                <a:latin typeface="TH SarabunPSK" pitchFamily="34" charset="-34"/>
                <a:ea typeface="ＭＳ Ｐゴシック"/>
                <a:cs typeface="TH SarabunPSK" pitchFamily="34" charset="-34"/>
              </a:rPr>
              <a:t>/</a:t>
            </a:r>
            <a:r>
              <a:rPr lang="en-US" sz="3600" b="1" spc="-38" dirty="0" smtClean="0">
                <a:solidFill>
                  <a:srgbClr val="0000FF"/>
                </a:solidFill>
                <a:latin typeface="TH SarabunPSK" pitchFamily="34" charset="-34"/>
                <a:ea typeface="ＭＳ Ｐゴシック"/>
                <a:cs typeface="TH SarabunPSK" pitchFamily="34" charset="-34"/>
              </a:rPr>
              <a:t>SME Master Data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ea typeface="ＭＳ Ｐゴシック"/>
                <a:cs typeface="TH SarabunPSK" pitchFamily="34" charset="-34"/>
              </a:rPr>
              <a:t>	</a:t>
            </a:r>
            <a:endParaRPr lang="en-US" sz="3600" b="1" dirty="0">
              <a:solidFill>
                <a:srgbClr val="0000FF"/>
              </a:solidFill>
              <a:latin typeface="TH SarabunPSK" pitchFamily="34" charset="-34"/>
              <a:ea typeface="ＭＳ Ｐゴシック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712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" y="338955"/>
            <a:ext cx="9083022" cy="5087624"/>
          </a:xfrm>
          <a:prstGeom prst="rect">
            <a:avLst/>
          </a:prstGeom>
        </p:spPr>
      </p:pic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8759825" y="6318250"/>
            <a:ext cx="3994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708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3" y="369276"/>
            <a:ext cx="9036743" cy="4963300"/>
          </a:xfrm>
          <a:prstGeom prst="rect">
            <a:avLst/>
          </a:prstGeom>
        </p:spPr>
      </p:pic>
      <p:sp>
        <p:nvSpPr>
          <p:cNvPr id="4" name="TextBox 53"/>
          <p:cNvSpPr txBox="1">
            <a:spLocks noChangeArrowheads="1"/>
          </p:cNvSpPr>
          <p:nvPr/>
        </p:nvSpPr>
        <p:spPr bwMode="auto">
          <a:xfrm>
            <a:off x="8759825" y="6318250"/>
            <a:ext cx="3994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5676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441" y="4761783"/>
            <a:ext cx="1499379" cy="3278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6C3EF89-79C8-4BB4-860D-8732E5231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89" y="880223"/>
            <a:ext cx="538072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thaiDist">
              <a:spcAft>
                <a:spcPts val="600"/>
              </a:spcAft>
            </a:pPr>
            <a:r>
              <a:rPr lang="th-TH" altLang="th-TH" sz="2000" b="1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สสว. ได้พัฒนา</a:t>
            </a:r>
            <a:r>
              <a:rPr lang="th-TH" altLang="th-TH" sz="2200" b="1" spc="-30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SME</a:t>
            </a:r>
            <a:r>
              <a:rPr lang="th-TH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Big</a:t>
            </a:r>
            <a:r>
              <a:rPr lang="th-TH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Data/SME</a:t>
            </a:r>
            <a:r>
              <a:rPr lang="th-TH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Master</a:t>
            </a:r>
            <a:r>
              <a:rPr lang="th-TH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</a:t>
            </a:r>
            <a:r>
              <a:rPr lang="th-TH" altLang="th-TH" sz="2200" b="1" spc="-3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altLang="th-TH" sz="2200" b="1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 </a:t>
            </a:r>
            <a:r>
              <a:rPr lang="en-US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SME</a:t>
            </a:r>
            <a:r>
              <a:rPr lang="th-TH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</a:t>
            </a:r>
            <a:r>
              <a:rPr lang="th-TH" altLang="th-TH" sz="2200" b="1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มีการใช้งานอยู่เดิม ตั้งแต่ปลายปี 2561 โดยใช้เทคนิคการทำงานประมวลผล</a:t>
            </a:r>
            <a:r>
              <a:rPr lang="th-TH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บน </a:t>
            </a:r>
            <a:r>
              <a:rPr lang="en-US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</a:t>
            </a:r>
            <a:r>
              <a:rPr lang="th-TH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200" b="1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และนำเสนอในรูปแบบของ </a:t>
            </a:r>
            <a:r>
              <a:rPr lang="en-US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</a:t>
            </a:r>
            <a:r>
              <a:rPr lang="th-TH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Visualization</a:t>
            </a:r>
            <a:r>
              <a:rPr lang="th-TH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</a:t>
            </a:r>
            <a:r>
              <a:rPr lang="th-TH" altLang="th-TH" sz="2200" b="1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ทำให้เห็นข้อมูลในภาพใหญ่ และสามารถเรียกดูข้อมูลได้ในหลายมิติ ตามความต้องการหรือความสนใจของผู้ใช้</a:t>
            </a:r>
          </a:p>
          <a:p>
            <a:pPr algn="thaiDist">
              <a:spcAft>
                <a:spcPts val="600"/>
              </a:spcAft>
            </a:pPr>
            <a:r>
              <a:rPr lang="en-US" altLang="th-TH" sz="2200" b="1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en-US" altLang="th-TH" sz="2200" b="1" spc="-40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SME</a:t>
            </a:r>
            <a:r>
              <a:rPr lang="th-TH" altLang="th-TH" sz="2200" b="1" spc="-40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200" b="1" spc="-40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Big</a:t>
            </a:r>
            <a:r>
              <a:rPr lang="th-TH" altLang="th-TH" sz="2200" b="1" spc="-40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200" b="1" spc="-40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Data/SME</a:t>
            </a:r>
            <a:r>
              <a:rPr lang="th-TH" altLang="th-TH" sz="2200" b="1" spc="-40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200" b="1" spc="-4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Master</a:t>
            </a:r>
            <a:r>
              <a:rPr lang="th-TH" altLang="th-TH" sz="2200" b="1" spc="-4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200" b="1" spc="-4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</a:t>
            </a:r>
            <a:r>
              <a:rPr lang="th-TH" altLang="th-TH" sz="2200" b="1" spc="-40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มีการเชื่อมโยง</a:t>
            </a:r>
            <a:r>
              <a:rPr lang="th-TH" altLang="th-TH" sz="2200" b="1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หรือใช้ข้อมูลจากหลายหน่วยงานภาครัฐ เช่น สำนักงานสถิติแห่งชาติ กรมพัฒนาธุรกิจการค้า กรมศุลกากร สำนักงานประกันสังคม กรมส่งเสริมการเกษตร เป็นต้น</a:t>
            </a:r>
          </a:p>
          <a:p>
            <a:r>
              <a:rPr lang="th-TH" altLang="th-TH" sz="2200" b="1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จากการพัฒนาในระยะที่ </a:t>
            </a:r>
            <a:r>
              <a:rPr lang="th-TH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1-3 </a:t>
            </a:r>
            <a:r>
              <a:rPr lang="th-TH" altLang="th-TH" sz="2200" b="1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ได้มีการนำเสนอ </a:t>
            </a:r>
            <a:r>
              <a:rPr lang="en-US" altLang="th-TH" sz="2200" b="1" dirty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Visualization </a:t>
            </a:r>
            <a:r>
              <a:rPr lang="th-TH" altLang="th-TH" sz="2200" b="1" dirty="0">
                <a:solidFill>
                  <a:srgbClr val="024E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ในแบบ </a:t>
            </a:r>
            <a:r>
              <a:rPr lang="en-US" altLang="th-TH" sz="2200" b="1" dirty="0">
                <a:solidFill>
                  <a:srgbClr val="024E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 </a:t>
            </a:r>
            <a:r>
              <a:rPr lang="th-TH" altLang="th-TH" sz="2200" b="1" dirty="0" smtClean="0">
                <a:solidFill>
                  <a:srgbClr val="024E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บน </a:t>
            </a:r>
            <a:r>
              <a:rPr lang="en-US" altLang="th-TH" sz="2200" b="1" dirty="0" smtClean="0">
                <a:solidFill>
                  <a:srgbClr val="024E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Website </a:t>
            </a:r>
            <a:r>
              <a:rPr lang="th-TH" altLang="th-TH" sz="2200" b="1" dirty="0" smtClean="0">
                <a:solidFill>
                  <a:srgbClr val="024E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สสว. คือ </a:t>
            </a:r>
            <a:r>
              <a:rPr lang="en-US" altLang="th-TH" sz="2200" b="1" dirty="0" smtClean="0">
                <a:solidFill>
                  <a:srgbClr val="024EBE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www.sme.go.th</a:t>
            </a:r>
            <a:r>
              <a:rPr lang="en-US" altLang="th-TH" sz="2200" b="1" dirty="0" smtClean="0">
                <a:solidFill>
                  <a:srgbClr val="024E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th-TH" sz="2200" b="1" dirty="0" smtClean="0">
                <a:solidFill>
                  <a:srgbClr val="0261E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200" b="1" dirty="0" smtClean="0">
                <a:solidFill>
                  <a:srgbClr val="5F5F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endParaRPr lang="en-US" altLang="th-TH" sz="2200" b="1" dirty="0" smtClean="0">
              <a:solidFill>
                <a:srgbClr val="5F5F5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altLang="th-TH" sz="1000" b="1" dirty="0">
              <a:solidFill>
                <a:srgbClr val="5F5F5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th-TH" sz="2200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altLang="th-TH" sz="2200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th-TH" sz="2200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2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โครงสร้างธุรกิจ </a:t>
            </a:r>
            <a:r>
              <a:rPr lang="en-US" altLang="th-TH" sz="22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SME</a:t>
            </a:r>
          </a:p>
          <a:p>
            <a:r>
              <a:rPr lang="en-US" altLang="th-TH" sz="22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altLang="th-TH" sz="22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โครงสร้างการกระจายรายได้ </a:t>
            </a:r>
            <a:r>
              <a:rPr lang="en-US" altLang="th-TH" sz="22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SME</a:t>
            </a:r>
          </a:p>
          <a:p>
            <a:r>
              <a:rPr lang="en-US" altLang="th-TH" sz="22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altLang="th-TH" sz="22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โครงสร้างการส่งออกและนำเข้าของ </a:t>
            </a:r>
            <a:r>
              <a:rPr lang="en-US" altLang="th-TH" sz="2200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SME</a:t>
            </a:r>
            <a:endParaRPr lang="th-TH" altLang="th-TH" sz="2200" b="1" dirty="0" smtClean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th-TH" sz="2200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การติดตามผลสัมฤทธิ์ในการส่งเสริม </a:t>
            </a:r>
            <a:r>
              <a:rPr lang="en-US" altLang="th-TH" sz="2200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SME</a:t>
            </a:r>
            <a:endParaRPr lang="th-TH" altLang="th-TH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996A103-B0AE-454C-9078-03CD64C3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58" y="892120"/>
            <a:ext cx="3314284" cy="19826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5F3DB6BC-6CF6-4137-9D08-CABB3E31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58" y="2989959"/>
            <a:ext cx="3314284" cy="189167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0025" y="168904"/>
            <a:ext cx="8828117" cy="60799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Dashboard SME Big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Data/SME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Master Data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53"/>
          <p:cNvSpPr txBox="1">
            <a:spLocks noChangeArrowheads="1"/>
          </p:cNvSpPr>
          <p:nvPr/>
        </p:nvSpPr>
        <p:spPr bwMode="auto">
          <a:xfrm>
            <a:off x="8882108" y="6454773"/>
            <a:ext cx="2920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526" y="5022848"/>
            <a:ext cx="1431925" cy="14319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936303" y="1772062"/>
            <a:ext cx="983411" cy="6297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6" y="1151412"/>
            <a:ext cx="1264716" cy="775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45" y="3746054"/>
            <a:ext cx="1259372" cy="7614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7" y="2589671"/>
            <a:ext cx="1485414" cy="44671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66451" y="96719"/>
            <a:ext cx="8828117" cy="60799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7" y="4939467"/>
            <a:ext cx="966640" cy="908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953" y="106304"/>
            <a:ext cx="8724703" cy="638699"/>
          </a:xfr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การจัดทำโครงสร้างทางธุรกิจและการกระจายรายได้ของ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0406" y="864245"/>
            <a:ext cx="3050353" cy="5310013"/>
            <a:chOff x="2521506" y="752730"/>
            <a:chExt cx="3415016" cy="5498441"/>
          </a:xfrm>
        </p:grpSpPr>
        <p:sp>
          <p:nvSpPr>
            <p:cNvPr id="5" name="Rectangle 4"/>
            <p:cNvSpPr/>
            <p:nvPr/>
          </p:nvSpPr>
          <p:spPr>
            <a:xfrm>
              <a:off x="2521506" y="1078042"/>
              <a:ext cx="3415016" cy="6804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621060" y="752730"/>
              <a:ext cx="2148239" cy="706225"/>
            </a:xfrm>
            <a:custGeom>
              <a:avLst/>
              <a:gdLst>
                <a:gd name="connsiteX0" fmla="*/ 0 w 2397595"/>
                <a:gd name="connsiteY0" fmla="*/ 117707 h 706225"/>
                <a:gd name="connsiteX1" fmla="*/ 117707 w 2397595"/>
                <a:gd name="connsiteY1" fmla="*/ 0 h 706225"/>
                <a:gd name="connsiteX2" fmla="*/ 2279888 w 2397595"/>
                <a:gd name="connsiteY2" fmla="*/ 0 h 706225"/>
                <a:gd name="connsiteX3" fmla="*/ 2397595 w 2397595"/>
                <a:gd name="connsiteY3" fmla="*/ 117707 h 706225"/>
                <a:gd name="connsiteX4" fmla="*/ 2397595 w 2397595"/>
                <a:gd name="connsiteY4" fmla="*/ 588518 h 706225"/>
                <a:gd name="connsiteX5" fmla="*/ 2279888 w 2397595"/>
                <a:gd name="connsiteY5" fmla="*/ 706225 h 706225"/>
                <a:gd name="connsiteX6" fmla="*/ 117707 w 2397595"/>
                <a:gd name="connsiteY6" fmla="*/ 706225 h 706225"/>
                <a:gd name="connsiteX7" fmla="*/ 0 w 2397595"/>
                <a:gd name="connsiteY7" fmla="*/ 588518 h 706225"/>
                <a:gd name="connsiteX8" fmla="*/ 0 w 2397595"/>
                <a:gd name="connsiteY8" fmla="*/ 117707 h 70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7595" h="706225">
                  <a:moveTo>
                    <a:pt x="0" y="117707"/>
                  </a:moveTo>
                  <a:cubicBezTo>
                    <a:pt x="0" y="52699"/>
                    <a:pt x="52699" y="0"/>
                    <a:pt x="117707" y="0"/>
                  </a:cubicBezTo>
                  <a:lnTo>
                    <a:pt x="2279888" y="0"/>
                  </a:lnTo>
                  <a:cubicBezTo>
                    <a:pt x="2344896" y="0"/>
                    <a:pt x="2397595" y="52699"/>
                    <a:pt x="2397595" y="117707"/>
                  </a:cubicBezTo>
                  <a:lnTo>
                    <a:pt x="2397595" y="588518"/>
                  </a:lnTo>
                  <a:cubicBezTo>
                    <a:pt x="2397595" y="653526"/>
                    <a:pt x="2344896" y="706225"/>
                    <a:pt x="2279888" y="706225"/>
                  </a:cubicBezTo>
                  <a:lnTo>
                    <a:pt x="117707" y="706225"/>
                  </a:lnTo>
                  <a:cubicBezTo>
                    <a:pt x="52699" y="706225"/>
                    <a:pt x="0" y="653526"/>
                    <a:pt x="0" y="588518"/>
                  </a:cubicBezTo>
                  <a:lnTo>
                    <a:pt x="0" y="1177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375" tIns="34475" rIns="128375" bIns="34475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22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ข้อมูลสำมะโนธุรกิจฯ</a:t>
              </a:r>
              <a:endParaRPr lang="en-US" sz="2200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21506" y="2481978"/>
              <a:ext cx="3415016" cy="694231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640331" y="2005392"/>
              <a:ext cx="2128968" cy="797040"/>
            </a:xfrm>
            <a:custGeom>
              <a:avLst/>
              <a:gdLst>
                <a:gd name="connsiteX0" fmla="*/ 0 w 2269854"/>
                <a:gd name="connsiteY0" fmla="*/ 132843 h 797040"/>
                <a:gd name="connsiteX1" fmla="*/ 132843 w 2269854"/>
                <a:gd name="connsiteY1" fmla="*/ 0 h 797040"/>
                <a:gd name="connsiteX2" fmla="*/ 2137011 w 2269854"/>
                <a:gd name="connsiteY2" fmla="*/ 0 h 797040"/>
                <a:gd name="connsiteX3" fmla="*/ 2269854 w 2269854"/>
                <a:gd name="connsiteY3" fmla="*/ 132843 h 797040"/>
                <a:gd name="connsiteX4" fmla="*/ 2269854 w 2269854"/>
                <a:gd name="connsiteY4" fmla="*/ 664197 h 797040"/>
                <a:gd name="connsiteX5" fmla="*/ 2137011 w 2269854"/>
                <a:gd name="connsiteY5" fmla="*/ 797040 h 797040"/>
                <a:gd name="connsiteX6" fmla="*/ 132843 w 2269854"/>
                <a:gd name="connsiteY6" fmla="*/ 797040 h 797040"/>
                <a:gd name="connsiteX7" fmla="*/ 0 w 2269854"/>
                <a:gd name="connsiteY7" fmla="*/ 664197 h 797040"/>
                <a:gd name="connsiteX8" fmla="*/ 0 w 2269854"/>
                <a:gd name="connsiteY8" fmla="*/ 132843 h 79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854" h="797040">
                  <a:moveTo>
                    <a:pt x="0" y="132843"/>
                  </a:moveTo>
                  <a:cubicBezTo>
                    <a:pt x="0" y="59476"/>
                    <a:pt x="59476" y="0"/>
                    <a:pt x="132843" y="0"/>
                  </a:cubicBezTo>
                  <a:lnTo>
                    <a:pt x="2137011" y="0"/>
                  </a:lnTo>
                  <a:cubicBezTo>
                    <a:pt x="2210378" y="0"/>
                    <a:pt x="2269854" y="59476"/>
                    <a:pt x="2269854" y="132843"/>
                  </a:cubicBezTo>
                  <a:lnTo>
                    <a:pt x="2269854" y="664197"/>
                  </a:lnTo>
                  <a:cubicBezTo>
                    <a:pt x="2269854" y="737564"/>
                    <a:pt x="2210378" y="797040"/>
                    <a:pt x="2137011" y="797040"/>
                  </a:cubicBezTo>
                  <a:lnTo>
                    <a:pt x="132843" y="797040"/>
                  </a:lnTo>
                  <a:cubicBezTo>
                    <a:pt x="59476" y="797040"/>
                    <a:pt x="0" y="737564"/>
                    <a:pt x="0" y="664197"/>
                  </a:cubicBezTo>
                  <a:lnTo>
                    <a:pt x="0" y="13284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808" tIns="38908" rIns="132808" bIns="3890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ข้อมูลวิสาหกิจชุมชน</a:t>
              </a:r>
              <a:endParaRPr lang="en-US" sz="2200" kern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21506" y="4225454"/>
              <a:ext cx="3415016" cy="6804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621059" y="3525967"/>
              <a:ext cx="2397595" cy="1149073"/>
            </a:xfrm>
            <a:custGeom>
              <a:avLst/>
              <a:gdLst>
                <a:gd name="connsiteX0" fmla="*/ 0 w 2269854"/>
                <a:gd name="connsiteY0" fmla="*/ 234765 h 1408560"/>
                <a:gd name="connsiteX1" fmla="*/ 234765 w 2269854"/>
                <a:gd name="connsiteY1" fmla="*/ 0 h 1408560"/>
                <a:gd name="connsiteX2" fmla="*/ 2035089 w 2269854"/>
                <a:gd name="connsiteY2" fmla="*/ 0 h 1408560"/>
                <a:gd name="connsiteX3" fmla="*/ 2269854 w 2269854"/>
                <a:gd name="connsiteY3" fmla="*/ 234765 h 1408560"/>
                <a:gd name="connsiteX4" fmla="*/ 2269854 w 2269854"/>
                <a:gd name="connsiteY4" fmla="*/ 1173795 h 1408560"/>
                <a:gd name="connsiteX5" fmla="*/ 2035089 w 2269854"/>
                <a:gd name="connsiteY5" fmla="*/ 1408560 h 1408560"/>
                <a:gd name="connsiteX6" fmla="*/ 234765 w 2269854"/>
                <a:gd name="connsiteY6" fmla="*/ 1408560 h 1408560"/>
                <a:gd name="connsiteX7" fmla="*/ 0 w 2269854"/>
                <a:gd name="connsiteY7" fmla="*/ 1173795 h 1408560"/>
                <a:gd name="connsiteX8" fmla="*/ 0 w 2269854"/>
                <a:gd name="connsiteY8" fmla="*/ 234765 h 140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854" h="1408560">
                  <a:moveTo>
                    <a:pt x="0" y="234765"/>
                  </a:moveTo>
                  <a:cubicBezTo>
                    <a:pt x="0" y="105108"/>
                    <a:pt x="105108" y="0"/>
                    <a:pt x="234765" y="0"/>
                  </a:cubicBezTo>
                  <a:lnTo>
                    <a:pt x="2035089" y="0"/>
                  </a:lnTo>
                  <a:cubicBezTo>
                    <a:pt x="2164746" y="0"/>
                    <a:pt x="2269854" y="105108"/>
                    <a:pt x="2269854" y="234765"/>
                  </a:cubicBezTo>
                  <a:lnTo>
                    <a:pt x="2269854" y="1173795"/>
                  </a:lnTo>
                  <a:cubicBezTo>
                    <a:pt x="2269854" y="1303452"/>
                    <a:pt x="2164746" y="1408560"/>
                    <a:pt x="2035089" y="1408560"/>
                  </a:cubicBezTo>
                  <a:lnTo>
                    <a:pt x="234765" y="1408560"/>
                  </a:lnTo>
                  <a:cubicBezTo>
                    <a:pt x="105108" y="1408560"/>
                    <a:pt x="0" y="1303452"/>
                    <a:pt x="0" y="1173795"/>
                  </a:cubicBezTo>
                  <a:lnTo>
                    <a:pt x="0" y="2347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660" tIns="68760" rIns="162660" bIns="6876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20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ข้อมูลนิติบุคคล</a:t>
              </a:r>
            </a:p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20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งบการเงิน</a:t>
              </a:r>
            </a:p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20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ข้อมูลทะเบียนพาณิชย์</a:t>
              </a:r>
              <a:endParaRPr lang="en-US" sz="2000" kern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21506" y="5570771"/>
              <a:ext cx="3415016" cy="6804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2617776" y="5243742"/>
              <a:ext cx="2774851" cy="654058"/>
            </a:xfrm>
            <a:custGeom>
              <a:avLst/>
              <a:gdLst>
                <a:gd name="connsiteX0" fmla="*/ 0 w 2905380"/>
                <a:gd name="connsiteY0" fmla="*/ 109012 h 654058"/>
                <a:gd name="connsiteX1" fmla="*/ 109012 w 2905380"/>
                <a:gd name="connsiteY1" fmla="*/ 0 h 654058"/>
                <a:gd name="connsiteX2" fmla="*/ 2796368 w 2905380"/>
                <a:gd name="connsiteY2" fmla="*/ 0 h 654058"/>
                <a:gd name="connsiteX3" fmla="*/ 2905380 w 2905380"/>
                <a:gd name="connsiteY3" fmla="*/ 109012 h 654058"/>
                <a:gd name="connsiteX4" fmla="*/ 2905380 w 2905380"/>
                <a:gd name="connsiteY4" fmla="*/ 545046 h 654058"/>
                <a:gd name="connsiteX5" fmla="*/ 2796368 w 2905380"/>
                <a:gd name="connsiteY5" fmla="*/ 654058 h 654058"/>
                <a:gd name="connsiteX6" fmla="*/ 109012 w 2905380"/>
                <a:gd name="connsiteY6" fmla="*/ 654058 h 654058"/>
                <a:gd name="connsiteX7" fmla="*/ 0 w 2905380"/>
                <a:gd name="connsiteY7" fmla="*/ 545046 h 654058"/>
                <a:gd name="connsiteX8" fmla="*/ 0 w 2905380"/>
                <a:gd name="connsiteY8" fmla="*/ 109012 h 65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380" h="654058">
                  <a:moveTo>
                    <a:pt x="0" y="109012"/>
                  </a:moveTo>
                  <a:cubicBezTo>
                    <a:pt x="0" y="48806"/>
                    <a:pt x="48806" y="0"/>
                    <a:pt x="109012" y="0"/>
                  </a:cubicBezTo>
                  <a:lnTo>
                    <a:pt x="2796368" y="0"/>
                  </a:lnTo>
                  <a:cubicBezTo>
                    <a:pt x="2856574" y="0"/>
                    <a:pt x="2905380" y="48806"/>
                    <a:pt x="2905380" y="109012"/>
                  </a:cubicBezTo>
                  <a:lnTo>
                    <a:pt x="2905380" y="545046"/>
                  </a:lnTo>
                  <a:cubicBezTo>
                    <a:pt x="2905380" y="605252"/>
                    <a:pt x="2856574" y="654058"/>
                    <a:pt x="2796368" y="654058"/>
                  </a:cubicBezTo>
                  <a:lnTo>
                    <a:pt x="109012" y="654058"/>
                  </a:lnTo>
                  <a:cubicBezTo>
                    <a:pt x="48806" y="654058"/>
                    <a:pt x="0" y="605252"/>
                    <a:pt x="0" y="545046"/>
                  </a:cubicBezTo>
                  <a:lnTo>
                    <a:pt x="0" y="1090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828" tIns="31928" rIns="125828" bIns="3192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ข้อมูลประกันสังคม</a:t>
              </a:r>
              <a:r>
                <a:rPr lang="en-US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0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(มาตรา 33)</a:t>
              </a:r>
              <a:endParaRPr lang="en-US" sz="2000" kern="1200" dirty="0"/>
            </a:p>
          </p:txBody>
        </p:sp>
      </p:grpSp>
      <p:pic>
        <p:nvPicPr>
          <p:cNvPr id="118" name="Picture 5">
            <a:extLst>
              <a:ext uri="{FF2B5EF4-FFF2-40B4-BE49-F238E27FC236}">
                <a16:creationId xmlns:a16="http://schemas.microsoft.com/office/drawing/2014/main" id="{BABF2670-B08B-4F65-9616-0C69A938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44" y="2695798"/>
            <a:ext cx="2973062" cy="16932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53"/>
          <p:cNvSpPr txBox="1">
            <a:spLocks noChangeArrowheads="1"/>
          </p:cNvSpPr>
          <p:nvPr/>
        </p:nvSpPr>
        <p:spPr bwMode="auto">
          <a:xfrm>
            <a:off x="8759825" y="6318250"/>
            <a:ext cx="2920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1312" y="826613"/>
            <a:ext cx="2971800" cy="17400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1682" y="4572720"/>
            <a:ext cx="2971800" cy="17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239605" y="1786343"/>
            <a:ext cx="3477530" cy="63412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219359" y="37448"/>
            <a:ext cx="8828117" cy="104172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500" y="398192"/>
            <a:ext cx="8724703" cy="69812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การจัดทำโครงสร้างและทิศทางการส่งออกนำเข้าของ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SME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และการติดตามผลสัมฤทธิ์การส่งเสริม </a:t>
            </a:r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SME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43828" y="4994853"/>
            <a:ext cx="3477530" cy="69622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2239605" y="1439914"/>
            <a:ext cx="3477530" cy="3943938"/>
            <a:chOff x="2199274" y="1367566"/>
            <a:chExt cx="3366435" cy="3524272"/>
          </a:xfrm>
        </p:grpSpPr>
        <p:sp>
          <p:nvSpPr>
            <p:cNvPr id="13" name="Freeform 12"/>
            <p:cNvSpPr/>
            <p:nvPr/>
          </p:nvSpPr>
          <p:spPr>
            <a:xfrm>
              <a:off x="2342810" y="1367566"/>
              <a:ext cx="2502656" cy="609713"/>
            </a:xfrm>
            <a:custGeom>
              <a:avLst/>
              <a:gdLst>
                <a:gd name="connsiteX0" fmla="*/ 0 w 2745021"/>
                <a:gd name="connsiteY0" fmla="*/ 123915 h 743477"/>
                <a:gd name="connsiteX1" fmla="*/ 123915 w 2745021"/>
                <a:gd name="connsiteY1" fmla="*/ 0 h 743477"/>
                <a:gd name="connsiteX2" fmla="*/ 2621106 w 2745021"/>
                <a:gd name="connsiteY2" fmla="*/ 0 h 743477"/>
                <a:gd name="connsiteX3" fmla="*/ 2745021 w 2745021"/>
                <a:gd name="connsiteY3" fmla="*/ 123915 h 743477"/>
                <a:gd name="connsiteX4" fmla="*/ 2745021 w 2745021"/>
                <a:gd name="connsiteY4" fmla="*/ 619562 h 743477"/>
                <a:gd name="connsiteX5" fmla="*/ 2621106 w 2745021"/>
                <a:gd name="connsiteY5" fmla="*/ 743477 h 743477"/>
                <a:gd name="connsiteX6" fmla="*/ 123915 w 2745021"/>
                <a:gd name="connsiteY6" fmla="*/ 743477 h 743477"/>
                <a:gd name="connsiteX7" fmla="*/ 0 w 2745021"/>
                <a:gd name="connsiteY7" fmla="*/ 619562 h 743477"/>
                <a:gd name="connsiteX8" fmla="*/ 0 w 2745021"/>
                <a:gd name="connsiteY8" fmla="*/ 123915 h 74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021" h="743477">
                  <a:moveTo>
                    <a:pt x="0" y="123915"/>
                  </a:moveTo>
                  <a:cubicBezTo>
                    <a:pt x="0" y="55479"/>
                    <a:pt x="55479" y="0"/>
                    <a:pt x="123915" y="0"/>
                  </a:cubicBezTo>
                  <a:lnTo>
                    <a:pt x="2621106" y="0"/>
                  </a:lnTo>
                  <a:cubicBezTo>
                    <a:pt x="2689542" y="0"/>
                    <a:pt x="2745021" y="55479"/>
                    <a:pt x="2745021" y="123915"/>
                  </a:cubicBezTo>
                  <a:lnTo>
                    <a:pt x="2745021" y="619562"/>
                  </a:lnTo>
                  <a:cubicBezTo>
                    <a:pt x="2745021" y="687998"/>
                    <a:pt x="2689542" y="743477"/>
                    <a:pt x="2621106" y="743477"/>
                  </a:cubicBezTo>
                  <a:lnTo>
                    <a:pt x="123915" y="743477"/>
                  </a:lnTo>
                  <a:cubicBezTo>
                    <a:pt x="55479" y="743477"/>
                    <a:pt x="0" y="687998"/>
                    <a:pt x="0" y="619562"/>
                  </a:cubicBezTo>
                  <a:lnTo>
                    <a:pt x="0" y="1239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194" tIns="36294" rIns="130194" bIns="3629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20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ข้อมูลการส่งออกและการนำเข้า</a:t>
              </a:r>
              <a:endParaRPr lang="en-US" sz="2000" kern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99274" y="3077654"/>
              <a:ext cx="3366435" cy="566649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342810" y="2816105"/>
              <a:ext cx="1792896" cy="523097"/>
            </a:xfrm>
            <a:custGeom>
              <a:avLst/>
              <a:gdLst>
                <a:gd name="connsiteX0" fmla="*/ 0 w 2743207"/>
                <a:gd name="connsiteY0" fmla="*/ 121923 h 731523"/>
                <a:gd name="connsiteX1" fmla="*/ 121923 w 2743207"/>
                <a:gd name="connsiteY1" fmla="*/ 0 h 731523"/>
                <a:gd name="connsiteX2" fmla="*/ 2621284 w 2743207"/>
                <a:gd name="connsiteY2" fmla="*/ 0 h 731523"/>
                <a:gd name="connsiteX3" fmla="*/ 2743207 w 2743207"/>
                <a:gd name="connsiteY3" fmla="*/ 121923 h 731523"/>
                <a:gd name="connsiteX4" fmla="*/ 2743207 w 2743207"/>
                <a:gd name="connsiteY4" fmla="*/ 609600 h 731523"/>
                <a:gd name="connsiteX5" fmla="*/ 2621284 w 2743207"/>
                <a:gd name="connsiteY5" fmla="*/ 731523 h 731523"/>
                <a:gd name="connsiteX6" fmla="*/ 121923 w 2743207"/>
                <a:gd name="connsiteY6" fmla="*/ 731523 h 731523"/>
                <a:gd name="connsiteX7" fmla="*/ 0 w 2743207"/>
                <a:gd name="connsiteY7" fmla="*/ 609600 h 731523"/>
                <a:gd name="connsiteX8" fmla="*/ 0 w 2743207"/>
                <a:gd name="connsiteY8" fmla="*/ 121923 h 73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207" h="731523">
                  <a:moveTo>
                    <a:pt x="0" y="121923"/>
                  </a:moveTo>
                  <a:cubicBezTo>
                    <a:pt x="0" y="54587"/>
                    <a:pt x="54587" y="0"/>
                    <a:pt x="121923" y="0"/>
                  </a:cubicBezTo>
                  <a:lnTo>
                    <a:pt x="2621284" y="0"/>
                  </a:lnTo>
                  <a:cubicBezTo>
                    <a:pt x="2688620" y="0"/>
                    <a:pt x="2743207" y="54587"/>
                    <a:pt x="2743207" y="121923"/>
                  </a:cubicBezTo>
                  <a:lnTo>
                    <a:pt x="2743207" y="609600"/>
                  </a:lnTo>
                  <a:cubicBezTo>
                    <a:pt x="2743207" y="676936"/>
                    <a:pt x="2688620" y="731523"/>
                    <a:pt x="2621284" y="731523"/>
                  </a:cubicBezTo>
                  <a:lnTo>
                    <a:pt x="121923" y="731523"/>
                  </a:lnTo>
                  <a:cubicBezTo>
                    <a:pt x="54587" y="731523"/>
                    <a:pt x="0" y="676936"/>
                    <a:pt x="0" y="609600"/>
                  </a:cubicBezTo>
                  <a:lnTo>
                    <a:pt x="0" y="1219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610" tIns="35710" rIns="129610" bIns="3571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ข้อมูลสินเชื่อคงค้าง</a:t>
              </a:r>
              <a:endParaRPr lang="en-US" sz="20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08159" y="4196625"/>
              <a:ext cx="2879138" cy="695213"/>
            </a:xfrm>
            <a:custGeom>
              <a:avLst/>
              <a:gdLst>
                <a:gd name="connsiteX0" fmla="*/ 0 w 3200388"/>
                <a:gd name="connsiteY0" fmla="*/ 148051 h 888289"/>
                <a:gd name="connsiteX1" fmla="*/ 148051 w 3200388"/>
                <a:gd name="connsiteY1" fmla="*/ 0 h 888289"/>
                <a:gd name="connsiteX2" fmla="*/ 3052337 w 3200388"/>
                <a:gd name="connsiteY2" fmla="*/ 0 h 888289"/>
                <a:gd name="connsiteX3" fmla="*/ 3200388 w 3200388"/>
                <a:gd name="connsiteY3" fmla="*/ 148051 h 888289"/>
                <a:gd name="connsiteX4" fmla="*/ 3200388 w 3200388"/>
                <a:gd name="connsiteY4" fmla="*/ 740238 h 888289"/>
                <a:gd name="connsiteX5" fmla="*/ 3052337 w 3200388"/>
                <a:gd name="connsiteY5" fmla="*/ 888289 h 888289"/>
                <a:gd name="connsiteX6" fmla="*/ 148051 w 3200388"/>
                <a:gd name="connsiteY6" fmla="*/ 888289 h 888289"/>
                <a:gd name="connsiteX7" fmla="*/ 0 w 3200388"/>
                <a:gd name="connsiteY7" fmla="*/ 740238 h 888289"/>
                <a:gd name="connsiteX8" fmla="*/ 0 w 3200388"/>
                <a:gd name="connsiteY8" fmla="*/ 148051 h 88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388" h="888289">
                  <a:moveTo>
                    <a:pt x="0" y="148051"/>
                  </a:moveTo>
                  <a:cubicBezTo>
                    <a:pt x="0" y="66285"/>
                    <a:pt x="66285" y="0"/>
                    <a:pt x="148051" y="0"/>
                  </a:cubicBezTo>
                  <a:lnTo>
                    <a:pt x="3052337" y="0"/>
                  </a:lnTo>
                  <a:cubicBezTo>
                    <a:pt x="3134103" y="0"/>
                    <a:pt x="3200388" y="66285"/>
                    <a:pt x="3200388" y="148051"/>
                  </a:cubicBezTo>
                  <a:lnTo>
                    <a:pt x="3200388" y="740238"/>
                  </a:lnTo>
                  <a:cubicBezTo>
                    <a:pt x="3200388" y="822004"/>
                    <a:pt x="3134103" y="888289"/>
                    <a:pt x="3052337" y="888289"/>
                  </a:cubicBezTo>
                  <a:lnTo>
                    <a:pt x="148051" y="888289"/>
                  </a:lnTo>
                  <a:cubicBezTo>
                    <a:pt x="66285" y="888289"/>
                    <a:pt x="0" y="822004"/>
                    <a:pt x="0" y="740238"/>
                  </a:cubicBezTo>
                  <a:lnTo>
                    <a:pt x="0" y="14805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263" tIns="43363" rIns="137263" bIns="43363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18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19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ข้อมูลทะเบียนผู้เข้ารับบริการภาครัฐ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th-TH" sz="1900" b="1" kern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ข้อมูลจากระบบติดตามและประเมินผล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4" y="1308341"/>
            <a:ext cx="1698069" cy="1124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4" y="4870095"/>
            <a:ext cx="1681682" cy="694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206" y="4718867"/>
            <a:ext cx="2971800" cy="16822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5" y="3150564"/>
            <a:ext cx="1397978" cy="816138"/>
          </a:xfrm>
          <a:prstGeom prst="rect">
            <a:avLst/>
          </a:prstGeom>
        </p:spPr>
      </p:pic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8759825" y="6318250"/>
            <a:ext cx="2920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690" y="1131784"/>
            <a:ext cx="2971800" cy="1721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208" y="2957388"/>
            <a:ext cx="2971800" cy="165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4" y="148972"/>
            <a:ext cx="7988049" cy="5929171"/>
          </a:xfrm>
          <a:prstGeom prst="rect">
            <a:avLst/>
          </a:prstGeom>
        </p:spPr>
      </p:pic>
      <p:sp>
        <p:nvSpPr>
          <p:cNvPr id="3" name="TextBox 53"/>
          <p:cNvSpPr txBox="1">
            <a:spLocks noChangeArrowheads="1"/>
          </p:cNvSpPr>
          <p:nvPr/>
        </p:nvSpPr>
        <p:spPr bwMode="auto">
          <a:xfrm>
            <a:off x="8759825" y="6318250"/>
            <a:ext cx="2920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8508" t="9370" r="8133" b="3732"/>
          <a:stretch/>
        </p:blipFill>
        <p:spPr>
          <a:xfrm>
            <a:off x="80326" y="245976"/>
            <a:ext cx="8922145" cy="5231877"/>
          </a:xfrm>
          <a:prstGeom prst="rect">
            <a:avLst/>
          </a:prstGeom>
        </p:spPr>
      </p:pic>
      <p:sp>
        <p:nvSpPr>
          <p:cNvPr id="4" name="TextBox 53"/>
          <p:cNvSpPr txBox="1">
            <a:spLocks noChangeArrowheads="1"/>
          </p:cNvSpPr>
          <p:nvPr/>
        </p:nvSpPr>
        <p:spPr bwMode="auto">
          <a:xfrm>
            <a:off x="8759825" y="6318250"/>
            <a:ext cx="2920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8531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8583" t="9635" r="8283" b="3731"/>
          <a:stretch/>
        </p:blipFill>
        <p:spPr>
          <a:xfrm>
            <a:off x="74607" y="238722"/>
            <a:ext cx="8937816" cy="5239133"/>
          </a:xfrm>
          <a:prstGeom prst="rect">
            <a:avLst/>
          </a:prstGeom>
        </p:spPr>
      </p:pic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8759825" y="6318250"/>
            <a:ext cx="2920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8791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8" y="340667"/>
            <a:ext cx="8964794" cy="5034638"/>
          </a:xfrm>
          <a:prstGeom prst="rect">
            <a:avLst/>
          </a:prstGeom>
        </p:spPr>
      </p:pic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8759825" y="6318250"/>
            <a:ext cx="2920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2338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2" y="346696"/>
            <a:ext cx="9057902" cy="5079884"/>
          </a:xfrm>
          <a:prstGeom prst="rect">
            <a:avLst/>
          </a:prstGeom>
        </p:spPr>
      </p:pic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8759825" y="6318250"/>
            <a:ext cx="3994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2246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4973</TotalTime>
  <Words>124</Words>
  <Application>Microsoft Office PowerPoint</Application>
  <PresentationFormat>On-screen Show (4:3)</PresentationFormat>
  <Paragraphs>57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Angsana New</vt:lpstr>
      <vt:lpstr>Arial</vt:lpstr>
      <vt:lpstr>Browallia New</vt:lpstr>
      <vt:lpstr>Calibri</vt:lpstr>
      <vt:lpstr>Cordia New</vt:lpstr>
      <vt:lpstr>TH SarabunPSK</vt:lpstr>
      <vt:lpstr>Office Theme</vt:lpstr>
      <vt:lpstr>PowerPoint Presentation</vt:lpstr>
      <vt:lpstr>PowerPoint Presentation</vt:lpstr>
      <vt:lpstr>การจัดทำโครงสร้างทางธุรกิจและการกระจายรายได้ของ SME</vt:lpstr>
      <vt:lpstr>การจัดทำโครงสร้างและทิศทางการส่งออกนำเข้าของ SME  และการติดตามผลสัมฤทธิ์การส่งเสริม SME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Sirirat Karnjana</cp:lastModifiedBy>
  <cp:revision>285</cp:revision>
  <cp:lastPrinted>2020-12-25T05:34:34Z</cp:lastPrinted>
  <dcterms:created xsi:type="dcterms:W3CDTF">2010-06-08T04:02:28Z</dcterms:created>
  <dcterms:modified xsi:type="dcterms:W3CDTF">2021-03-11T04:03:46Z</dcterms:modified>
</cp:coreProperties>
</file>