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TH SarabunPSK" panose="020B0500040200020003" pitchFamily="34" charset="-34"/>
      <p:regular r:id="rId26"/>
      <p:bold r:id="rId27"/>
      <p:italic r:id="rId28"/>
      <p:boldItalic r:id="rId29"/>
    </p:embeddedFont>
    <p:embeddedFont>
      <p:font typeface="Prompt SemiBold" panose="00000700000000000000" pitchFamily="2" charset="-34"/>
      <p:regular r:id="rId30"/>
      <p:bold r:id="rId31"/>
      <p:italic r:id="rId32"/>
      <p:boldItalic r:id="rId33"/>
    </p:embeddedFont>
    <p:embeddedFont>
      <p:font typeface="Prompt Medium" panose="00000600000000000000" pitchFamily="2" charset="-34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pos="1777">
          <p15:clr>
            <a:srgbClr val="A4A3A4"/>
          </p15:clr>
        </p15:guide>
        <p15:guide id="3" pos="55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1044"/>
      </p:cViewPr>
      <p:guideLst>
        <p:guide orient="horz" pos="2778"/>
        <p:guide pos="1777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0e7ea867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0e7ea867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cb2bb7061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cb2bb7061_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cb2bb7061_6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cb2bb7061_6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cb2bb7061_6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cb2bb7061_6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fbd0b1b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fbd0b1b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cb2bb7061_6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cb2bb7061_6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0f5d279a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0f5d279a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1014aee3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1014aee3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852dee40c89a3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852dee40c89a3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fc3502f5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fc3502f5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fc3502f51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fc3502f51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0e7ea867b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0e7ea867b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fc3502f51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fc3502f51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fc3502f51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fc3502f51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0f5d279a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0f5d279a1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85363639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085363639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0e7ea867b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0e7ea867b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08e44853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08e44853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08e448533_1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08e448533_1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cb2bb7061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cb2bb7061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cb2bb7061_6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cb2bb7061_6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cb2bb70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cb2bb70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cb2bb7061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cb2bb7061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10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2606500" y="3379775"/>
            <a:ext cx="6213600" cy="10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จากการแพร่ระบาดของไวรัสโควิด-19 และการพบคลัสเตอร์การระบาดในพื้นที่ ทำให้สถานประกอบการและโรงงาน ต้องหยุดกิจการชั่วคราว ส่งผลกระทบต่อการผลิตสินค้าที่ลดลง และส่งผลต่อกำลังซื้อของภาคแรงงานที่ชะลอตัวลง โดยเฉพาะกลุ่มผลิตอาหาร ขณะที่ธุรกิจที่พึ่งพารายได้จากภาคการท่องเที่ยวยังได้รับผลกระทบเป็นอย่างมาก อย่างไรก็ดีการผ่อนปรนมาตรการควบคุมโรคในช่วงเวลาต่อมา ทำให้ธุรกิจหลายประเภทกลับมาเปิดดำเนินการได้ แต่ยังไม่สามารถดำเนินกิจการได้อย่างเต็มศักยภาพ</a:t>
            </a:r>
            <a:endParaRPr sz="1100"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285765" y="3486600"/>
            <a:ext cx="180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100" i="1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ปรับตัวลดลง จากปีก่อน โดยเฉพาะภาคการผลิต </a:t>
            </a:r>
            <a:r>
              <a:rPr lang="th" sz="11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ส่งผลกระทบต่อการผลิตสินค้าที่ลดลง</a:t>
            </a:r>
            <a:r>
              <a:rPr lang="th" sz="13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300">
              <a:solidFill>
                <a:srgbClr val="FFFFFF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11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2716225" y="3303575"/>
            <a:ext cx="6015600" cy="15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จากรายได้ของภาคเกษตรที่ได้รับผลดี จากปัจจัยสนับสนุนด้านราคายางพาราและปาล์มน้ำมันที่ปรับเพิ่มขึ้นอย่างต่อเนื่องเมื่อเทียบกับปีก่อนหน้า แต่อย่างไรก็ตามจากสถานการณ์การแพร่ระบาดของไวรัสโควิด-19 และการยกระดับมาตรการควบคุมโรคบางจังหวัดของภูมิภาคเป็นพื้นที่ควบคุมสูงสุดและเข้มงวด ส่งผลกระทบอย่างมากต่อธุรกิจภาคการค้าและการท่องเที่ยวเป็นสำคัญ กิจการบางสาขาต้องปิดให้บริการชั่วคราวตามมาตรการภาครัฐ อีกทั้งกำลังซื้อของผู้บริโภคที่ปรับตัวลดลงจากภาวะเศรษฐกิจที่ชะลอตัว ขณะที่กำลังซื้อของนักท่องเที่ยวต่างชาติ (โดยเฉพาะนักท่องเที่ยวมาเลเซีย) ยังไม่กลับมา ในขณะที่กำลังซื้อที่มาจากโครงการกระตุ้นการท่องเที่ยวจากภาครัฐ และโครงการภูเก็ตแซนด์บ็อกซ์ที่เป็นแรงสนับสนุนในผู้คนออกมาท่องเที่ยวมากขึ้น แต่ยังไม่สามารถกระจายสู่กิจการขนาดเล็กในท้องถิ่นได้เท่าที่ควร </a:t>
            </a:r>
            <a:endParaRPr sz="1100"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285775" y="3486600"/>
            <a:ext cx="199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100" i="1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ปรับตัวลดลง จากปีก่อน  โดยเฉพาะภาคการบริการ เนื่องจาก</a:t>
            </a:r>
            <a:r>
              <a:rPr lang="th" sz="11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กำลังซื้อของนักท่องเที่ยวต่างชาติ ที่ยังไม่กลับมา</a:t>
            </a:r>
            <a:r>
              <a:rPr lang="th" sz="13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300">
              <a:solidFill>
                <a:srgbClr val="FFFFFF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12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2678000" y="3379775"/>
            <a:ext cx="6036300" cy="10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จากการแพร่ระบาดของไวรัสโควิด-19 ส่งผลกระทบต่อภาคการท่องเที่ยวและธุรกิจที่ต้องพึ่งพานักท่องเที่ยวต่างชาติ โดยเฉพาะนักท่องเที่ยวชาวจีน ที่ต้องใช้เวลาในการฟื้นตัว และได้ผลกระทบโดยตรงจากมาตรการควบคุมการเดินทางภายในประเทศ อย่างไรก็ดีสถานการณ์การแพร่ระบาดของไวรัสโควิด-19 ระลอก 3 ในพื้นที่ภาคเหนือคลี่คลายลงเร็วกว่าภาคอื่น ๆ ที่มีการระบาดเพิ่มขึ้น ส่งผลให้กิจกรรมทางเศรษฐกิจเพิ่มขึ้นเมื่อเทียบกับภูมิภาคอื่นๆ</a:t>
            </a:r>
            <a:endParaRPr sz="11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285765" y="3486600"/>
            <a:ext cx="1806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100" i="1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ปรับตัวลดลง จากปีก่อน </a:t>
            </a:r>
            <a:r>
              <a:rPr lang="th" sz="11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และจากมาตรการควบคุมการเดินทางภายในประเทศ งผลกระทบต่อภาคการท่องเที่ยวและธุรกิจที่ต้องพึ่งพานักท่องเที่ยวต่างชาติ</a:t>
            </a:r>
            <a:r>
              <a:rPr lang="th" sz="11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100" i="1">
              <a:solidFill>
                <a:schemeClr val="lt1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13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2606500" y="3405825"/>
            <a:ext cx="6133200" cy="67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ผลมาจากแรงงานจากพื้นที่ควบคุมสูงสุดและเข้มงวดเดินทางกลับภูมิลำเนา สถานการณ์มีความรุนแรงมากขึ้นจากแรงงานย้ายถิ่น ส่งผลให้กิจกรรมทางเศรษฐกิจชะลอตัวลง และจากมาตรการควบคุมโรคของภาครัฐทำให้กิจกรรมรื่นเริงท้องถิ่นมีการงดกิจกรรมลง ส่งผลต่อธุรกิจที่เกี่ยวเนื่อง อาทิ สันทนาการ/วัฒนธรรม/กีฬา  </a:t>
            </a:r>
            <a:endParaRPr sz="1100"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228600" y="3486600"/>
            <a:ext cx="1749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2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000" i="1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ทรงตัว จากมาตรการกระตุ้นการจับจ่ายใช้สอยของภาครัฐ ช่วยพยุงกำลังซื้อของคนในพื้นที่ได้เป็นอย่างดี</a:t>
            </a:r>
            <a:r>
              <a:rPr lang="th" sz="12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200">
              <a:solidFill>
                <a:srgbClr val="FFFFFF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17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18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19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4"/>
          <p:cNvGrpSpPr/>
          <p:nvPr/>
        </p:nvGrpSpPr>
        <p:grpSpPr>
          <a:xfrm>
            <a:off x="0" y="0"/>
            <a:ext cx="9143997" cy="5143490"/>
            <a:chOff x="0" y="0"/>
            <a:chExt cx="9143997" cy="5143490"/>
          </a:xfrm>
        </p:grpSpPr>
        <p:pic>
          <p:nvPicPr>
            <p:cNvPr id="60" name="Google Shape;6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3997" cy="5143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4"/>
            <p:cNvPicPr preferRelativeResize="0"/>
            <p:nvPr/>
          </p:nvPicPr>
          <p:blipFill rotWithShape="1">
            <a:blip r:embed="rId4">
              <a:alphaModFix/>
            </a:blip>
            <a:srcRect l="33399" t="32288" r="56437" b="19946"/>
            <a:stretch/>
          </p:blipFill>
          <p:spPr>
            <a:xfrm>
              <a:off x="3053950" y="1660950"/>
              <a:ext cx="929323" cy="2456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20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21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00" name="Google Shape;20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8414"/>
            <a:ext cx="9193800" cy="521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911600" y="430200"/>
            <a:ext cx="60174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100">
                <a:solidFill>
                  <a:schemeClr val="dk1"/>
                </a:solidFill>
                <a:highlight>
                  <a:schemeClr val="lt1"/>
                </a:highlight>
                <a:latin typeface="Prompt Medium"/>
                <a:ea typeface="Prompt Medium"/>
                <a:cs typeface="Prompt Medium"/>
                <a:sym typeface="Prompt Medium"/>
              </a:rPr>
              <a:t>ดัชนีความเชื่อมั่นฯ SME ประเทศ ประจำปี 2564 อยู่ที่ระดับ 42.3 อยู่ในระดับที่ต่ำกว่าค่าฐาน 50 เป็นผลมาจากภาวะเศรษฐกิจถดถอยของประเทศ และปัจจัยกระทบจากการแพร่ระบาดของไวรัสโควิด-19 ที่ส่งผลกระทบตั้งแต่ปี 2563 ต่อเนื่องมาจนถึงปัจจุบัน ส่งผลให้กำลังซื้อในประเทศลดลงและเปราะบางเป็นอย่างมาก 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chemeClr val="lt1"/>
              </a:highlight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100">
                <a:solidFill>
                  <a:schemeClr val="dk1"/>
                </a:solidFill>
                <a:highlight>
                  <a:schemeClr val="lt1"/>
                </a:highlight>
                <a:latin typeface="Prompt Medium"/>
                <a:ea typeface="Prompt Medium"/>
                <a:cs typeface="Prompt Medium"/>
                <a:sym typeface="Prompt Medium"/>
              </a:rPr>
              <a:t>ดัชนีความเชื่อมั่นฯ รายภูมิภาค ปรับตัวลดลงจากปีก่อนในเกือบทุกภูมิภาค ยกเว้นกรุงเทพฯ และปริมณฑลที่มีค่าดัชนีปรับตัวเพิ่มขึ้นที่</a:t>
            </a: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มีการปรับเพิ่มขึ้นอย่างมากในช่วงปลายปี ประกอบกับมาตรการควบคุมโรคในปี 2563 เข้มงวดมากเมื่อเทียบกับปี 2564 ส่งผลให้ค่าดัชนีปรับตัวเพิ่มขึ้นจากปีก่อน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chemeClr val="lt1"/>
              </a:highlight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100">
                <a:solidFill>
                  <a:schemeClr val="dk1"/>
                </a:solidFill>
                <a:highlight>
                  <a:schemeClr val="lt1"/>
                </a:highlight>
                <a:latin typeface="Prompt Medium"/>
                <a:ea typeface="Prompt Medium"/>
                <a:cs typeface="Prompt Medium"/>
                <a:sym typeface="Prompt Medium"/>
              </a:rPr>
              <a:t>ดัชนีความเชื่อมั่นฯ SME อยู่ในระดับที่ต่ำกว่าค่าฐาน 50 ในทุกสาขาธุรกิจ โดยเฉพาะสาขาธุรกิจภาคผลิต และภาคบริการที่มีระดับค่าความเชื่อมั่นเฉลี่ยต่ำที่สุด ได้แก่ ผลิตไม้และเฟอร์นิเจอร์ การท่องเที่ยว การก่อสร้าง  บริการเสริมความงาม/สปา/นวดเพื่อสุขภาพ และกิจกรรมอสังหาริมทรัพย์ ตามลำดับ ซึ่งยังเป็นผลกระทบมาจากสถานการณ์การแพร่ระบาดของไวรัสโควิด-19 ทำให้มีข้อจำกัดในการดำเนินธุรกิจ และการเดินทางออกมาทำกิจกรรมข้างนอกของผู้บริโภค อีกทั้งปัจจัยด้านรายได้ที่แท้จริงของผู้บริโภคยังคงชะลอตัวต่อเนื่องจากปีที่ผ่านมา</a:t>
            </a:r>
            <a:endParaRPr sz="800">
              <a:solidFill>
                <a:schemeClr val="dk1"/>
              </a:solidFill>
              <a:highlight>
                <a:schemeClr val="lt1"/>
              </a:highlight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821600" y="560950"/>
            <a:ext cx="90000" cy="90000"/>
          </a:xfrm>
          <a:prstGeom prst="rect">
            <a:avLst/>
          </a:prstGeom>
          <a:solidFill>
            <a:srgbClr val="0473B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473B7"/>
              </a:highlight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2821600" y="1392975"/>
            <a:ext cx="90000" cy="90000"/>
          </a:xfrm>
          <a:prstGeom prst="rect">
            <a:avLst/>
          </a:prstGeom>
          <a:solidFill>
            <a:srgbClr val="0473B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473B7"/>
              </a:highlight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821600" y="2072200"/>
            <a:ext cx="90000" cy="90000"/>
          </a:xfrm>
          <a:prstGeom prst="rect">
            <a:avLst/>
          </a:prstGeom>
          <a:solidFill>
            <a:srgbClr val="0473B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473B7"/>
              </a:highlight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3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35077" cy="51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492400" y="3591275"/>
            <a:ext cx="7187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    จากปัจจัยกระทบจากภาวะเศรษฐกิจถดถอยของประเทศ และปัจจัยกระทบจากการแพร่ระบาดของไวรัสโควิด-19 ที่ส่งผลกระทบตั้งแต่ปี 2563 ต่อเนื่องมาจนถึงปัจจุบัน ส่งผลให้กำลังซื้อในประเทศลดลงและเปราะบางเป็นอย่างมาก ทำให้เกิดการหดตัวต่อเนื่องของกิจกรรมทางเศรษฐกิจ และมาตรการควบคุมโรคของภาครัฐที่ทำให้กิจการหลายสาขาในพื้นที่ควบคุมสูงสุดและเข้มงวดต้องปิดกิจการชั่วคราว ทำให้ค่าดัชนีความเชื่อมั่น SMESI ปี 2564 ปรับตัวลดลงจากปี 2563  มาอยู่ที่ระดับ 42.4 อย่างไรก็ตามมาตรการความช่วยเหลือจากภาครัฐ เป็นส่วนสำคัญในการพยุงกำลังซื้อของประชาชน ที่เข้ามากระตุ้นการใช้จ่ายในประเทศให้ปรับตัวดีขึ้น</a:t>
            </a:r>
            <a:endParaRPr sz="1000"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226725" y="2716225"/>
            <a:ext cx="554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5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6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8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2998200" y="3278175"/>
            <a:ext cx="5512800" cy="14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ค่าดัชนีความเชื่อมั่นฯ ปรับตัวลดลงอย่างหนัก ในช่วงไตรมาส 2 - ไตรมาส 3 ปี 2564 จากสถานการณ์การแพร่ระบาดของไวรัสโควิด-19 ที่มีจำนวนผู้ติดเชื้อเพิ่มขึ้นเป็นจำนวนมาก ส่งผลให้ค่าดัชนีปรับลดลงต่ำกว่าค่าฐาน (50) ทำให้เขตกรุงเทพฯ และปริมณฑลถูกกำหนดเป็นพื้นที่ควบคุมสูงสุดและเข้มงวด (สีแดงเข้ม) ส่งผลให้สถานประกอบการต้องปรับเปลี่ยนวิธีดำเนินกิจการหรือปรับช่วงเวลาที่เปิดให้บริการ และกิจการในบางสาขาต้องปิดกิจการเป็นการชั่วคราวตามประกาศมาตรการควบคุมโรค อีกทั้งกิจกรรมทางเศรษฐกิจลดลงจากการที่ผู้บริโภคทำงาน Work From Home เป็นช่วงเวลาหลายเดือน อย่างไรก็ตามมีการปรับเพิ่มขึ้นในช่วงปลายปี ประกอบกับมาตรการควบคุมโรคในปี 2563 เข้มงวดมากเมื่อเทียบกับปี 2564 ส่งผลให้ค่าดัชนีปรับตัวเพิ่มขึ้นจากปีก่อน</a:t>
            </a:r>
            <a:endParaRPr sz="10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303365" y="3389875"/>
            <a:ext cx="1806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0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0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ปรับตัวดีขึ้น ส่วนหนึ่งมาจากในพื้นที่มีมาตรการควบคุมโรคในปี 2563 มีการล็อคดาวน์และเข้มงวดมากเมื่อเทียบกับปี 2564 ส่งผลให้ค่าดัชนีปรับตัวเพิ่มขึ้นจากปีก่อน</a:t>
            </a:r>
            <a:r>
              <a:rPr lang="th" sz="12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200">
              <a:solidFill>
                <a:srgbClr val="FFFFFF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6830700" y="48660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 sz="17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9</a:t>
            </a:fld>
            <a:endParaRPr sz="18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854575" y="3379775"/>
            <a:ext cx="5627100" cy="116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จากมาตรการควบคุมโรคที่เข้มงวดหลายจังหวัดทำให้จังหวัดในภาคกลางถูกจัดเป็นพื้นที่ควบคุมสูงสุดและเข้มงวด (สีแดงเข้ม) เกือบทั้งหมด ส่งผลให้มีการจำกัดหรืองดการจัดกิจกรรมทางสังคมต่างๆ ตามมาตรการการควบคุมโรคของภาครัฐ ส่งผลให้กิจกรรมทางเศรษฐกิจหดตัวอย่างมาก โดยเฉพาะในสาขาโรงแรม และร้านอาหาร  อีกทั้งแรงงานบางส่วนถูกลดชั่วโมงในการทำงานลง และยังมีบางส่วนที่ถูกเลิกจ้าง ส่งผลให้กำลังซื้อในกลุ่มแรงงานลดลง ทำให้ระมัดระวังการใช้จ่ายมากขึ้น งดการใช้จ่ายในหมวดสินค้า/บริการที่ฟุ่มเฟื่อย เนื่องจากยังไม่มั่นใจรายได้ในอนาคต</a:t>
            </a:r>
            <a:endParaRPr sz="1100"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85776" y="3486600"/>
            <a:ext cx="1956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1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100" i="1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ปรับลดลง จากปีก่อน </a:t>
            </a:r>
            <a:r>
              <a:rPr lang="th" sz="11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กิจกรรมทางเศรษฐกิจหดตัวอย่างมาก โดยเฉพาะในสาขาโรงแรม และร้านอาหาร</a:t>
            </a:r>
            <a:r>
              <a:rPr lang="th" sz="1100">
                <a:solidFill>
                  <a:srgbClr val="FFFFFF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100">
              <a:solidFill>
                <a:srgbClr val="FFFFFF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On-screen Show (16:9)</PresentationFormat>
  <Paragraphs>32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TH SarabunPSK</vt:lpstr>
      <vt:lpstr>Prompt SemiBold</vt:lpstr>
      <vt:lpstr>Prompt Medium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Thawachinee Pangnakpun</dc:creator>
  <cp:lastModifiedBy>Thawachinee Pangnakpun</cp:lastModifiedBy>
  <cp:revision>1</cp:revision>
  <dcterms:modified xsi:type="dcterms:W3CDTF">2022-10-11T04:15:02Z</dcterms:modified>
</cp:coreProperties>
</file>