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6858000" cy="9144000"/>
  <p:embeddedFontLst>
    <p:embeddedFont>
      <p:font typeface="Prompt SemiBold" panose="00000700000000000000" pitchFamily="2" charset="-34"/>
      <p:regular r:id="rId28"/>
      <p:bold r:id="rId29"/>
      <p:italic r:id="rId30"/>
      <p:boldItalic r:id="rId31"/>
    </p:embeddedFont>
    <p:embeddedFont>
      <p:font typeface="Prompt Medium" panose="00000600000000000000" pitchFamily="2" charset="-34"/>
      <p:regular r:id="rId32"/>
      <p:bold r:id="rId33"/>
      <p:italic r:id="rId34"/>
      <p:boldItalic r:id="rId35"/>
    </p:embeddedFont>
    <p:embeddedFont>
      <p:font typeface="Prompt" panose="00000500000000000000" pitchFamily="2" charset="-34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1777">
          <p15:clr>
            <a:srgbClr val="A4A3A4"/>
          </p15:clr>
        </p15:guide>
        <p15:guide id="3" pos="538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8" y="1044"/>
      </p:cViewPr>
      <p:guideLst>
        <p:guide orient="horz" pos="1620"/>
        <p:guide pos="1777"/>
        <p:guide pos="538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0cde960b3_1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0cde960b3_1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10f578e60a_3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10f578e60a_3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10f578e60a_3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10f578e60a_3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11ab4fa92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11ab4fa92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10f578e60a_3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10f578e60a_3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11118fbbe8_7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11118fbbe8_7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10e00062db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10e00062db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10f578e60a_3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10f578e60a_3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10e00062db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10e00062db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10e00062db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10e00062db_1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0fe1204933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0fe1204933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10cde960b3_1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10cde960b3_1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0fe1204933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0fe1204933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0fe1204933_2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0fe1204933_2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10f578e60a_7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10f578e60a_7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0fe1204933_2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0fe1204933_2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0fe1204933_2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0fe1204933_2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0853636395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g10853636395_0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10cde960b3_1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10cde960b3_1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11118fbbe8_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11118fbbe8_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10f578e60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10f578e60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10cde960b3_1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10cde960b3_1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10f578e60a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10f578e60a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10f578e60a_3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10f578e60a_3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10f578e60a_3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10f578e60a_3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2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2"/>
          <p:cNvSpPr txBox="1"/>
          <p:nvPr/>
        </p:nvSpPr>
        <p:spPr>
          <a:xfrm>
            <a:off x="285776" y="3369700"/>
            <a:ext cx="19122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h" sz="1300">
                <a:solidFill>
                  <a:schemeClr val="lt1"/>
                </a:solidFill>
                <a:latin typeface="Prompt SemiBold"/>
                <a:ea typeface="Prompt SemiBold"/>
                <a:cs typeface="Prompt SemiBold"/>
                <a:sym typeface="Prompt SemiBold"/>
              </a:rPr>
              <a:t>“</a:t>
            </a:r>
            <a:r>
              <a:rPr lang="th" sz="1000" i="1">
                <a:solidFill>
                  <a:schemeClr val="lt1"/>
                </a:solidFill>
                <a:latin typeface="Prompt Medium"/>
                <a:ea typeface="Prompt Medium"/>
                <a:cs typeface="Prompt Medium"/>
                <a:sym typeface="Prompt Medium"/>
              </a:rPr>
              <a:t>ขยายตัวจากกำลังซื้อของคนในประเทศเป็นหลัก โดยได้รับผลดีจากโครงการกระตุ้นการจับจ่ายใช้สอย และการท่องเที่ยวของภาครัฐ</a:t>
            </a:r>
            <a:r>
              <a:rPr lang="th" sz="1300">
                <a:solidFill>
                  <a:schemeClr val="lt1"/>
                </a:solidFill>
                <a:latin typeface="Prompt SemiBold"/>
                <a:ea typeface="Prompt SemiBold"/>
                <a:cs typeface="Prompt SemiBold"/>
                <a:sym typeface="Prompt SemiBold"/>
              </a:rPr>
              <a:t>”</a:t>
            </a:r>
            <a:endParaRPr sz="1300">
              <a:solidFill>
                <a:schemeClr val="lt1"/>
              </a:solidFill>
              <a:latin typeface="Prompt SemiBold"/>
              <a:ea typeface="Prompt SemiBold"/>
              <a:cs typeface="Prompt SemiBold"/>
              <a:sym typeface="Prompt SemiBold"/>
            </a:endParaRPr>
          </a:p>
        </p:txBody>
      </p:sp>
      <p:sp>
        <p:nvSpPr>
          <p:cNvPr id="112" name="Google Shape;112;p22"/>
          <p:cNvSpPr txBox="1"/>
          <p:nvPr/>
        </p:nvSpPr>
        <p:spPr>
          <a:xfrm>
            <a:off x="2910600" y="3369700"/>
            <a:ext cx="56394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5720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th" sz="1000">
                <a:solidFill>
                  <a:schemeClr val="dk1"/>
                </a:solidFill>
                <a:latin typeface="Prompt Medium"/>
                <a:ea typeface="Prompt Medium"/>
                <a:cs typeface="Prompt Medium"/>
                <a:sym typeface="Prompt Medium"/>
              </a:rPr>
              <a:t>ภาคธุรกิจขยายตัวจากกำลังซื้อของคนในประเทศเป็นหลัก ส่วนหนึ่งมากจากโครงการกระตุ้นการท่องเที่ยว “เราเที่ยวด้วยกัน” ทำให้ความต้องการท่องเที่ยวเพิ่มมากขึ้น ประกอบกับการคลายมาตรการล็อคดาวน์ และข้อจำกัดการเดินทางภายในประเทศ รวมถึงสถานประกอบการเริ่มกลับมาเปิดดำเนินการ และมีการลงทุนเพิ่มขึ้น เพื่อเตรียมความพร้อมของพื้นที่เพื่อรองรับนักท่องเที่ยวในช่วง Hi-Season และเทศกาลสิ้นปี  ส่งผลให้ธุรกิจในทุกสาขาในไตรมาส 4/2564 ปรับตัวดีขึ้น</a:t>
            </a:r>
            <a:endParaRPr sz="1000">
              <a:solidFill>
                <a:schemeClr val="dk1"/>
              </a:solidFill>
              <a:latin typeface="Prompt Medium"/>
              <a:ea typeface="Prompt Medium"/>
              <a:cs typeface="Prompt Medium"/>
              <a:sym typeface="Prompt Medium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3"/>
          <p:cNvSpPr txBox="1"/>
          <p:nvPr/>
        </p:nvSpPr>
        <p:spPr>
          <a:xfrm>
            <a:off x="285765" y="3369700"/>
            <a:ext cx="18069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 sz="1300" i="1">
                <a:solidFill>
                  <a:schemeClr val="lt1"/>
                </a:solidFill>
                <a:latin typeface="Prompt SemiBold"/>
                <a:ea typeface="Prompt SemiBold"/>
                <a:cs typeface="Prompt SemiBold"/>
                <a:sym typeface="Prompt SemiBold"/>
              </a:rPr>
              <a:t>“</a:t>
            </a:r>
            <a:r>
              <a:rPr lang="th" sz="1000" i="1">
                <a:solidFill>
                  <a:schemeClr val="lt1"/>
                </a:solidFill>
                <a:latin typeface="Prompt Medium"/>
                <a:ea typeface="Prompt Medium"/>
                <a:cs typeface="Prompt Medium"/>
                <a:sym typeface="Prompt Medium"/>
              </a:rPr>
              <a:t>ขยายตัวมาจากมาตรการกระตุ้นการท่องเที่ยวของภาครัฐ และการเปิดประเทศ การเดินทางของนักท่องเที่ยวฟื้นตัว โดยเฉพาะในแหล่งท่องเที่ยวสำคัญของภูมิภาค</a:t>
            </a:r>
            <a:r>
              <a:rPr lang="th" sz="1300" i="1">
                <a:solidFill>
                  <a:schemeClr val="lt1"/>
                </a:solidFill>
                <a:latin typeface="Prompt SemiBold"/>
                <a:ea typeface="Prompt SemiBold"/>
                <a:cs typeface="Prompt SemiBold"/>
                <a:sym typeface="Prompt SemiBold"/>
              </a:rPr>
              <a:t>”</a:t>
            </a:r>
            <a:endParaRPr sz="1300" i="1">
              <a:solidFill>
                <a:schemeClr val="lt1"/>
              </a:solidFill>
              <a:latin typeface="Prompt SemiBold"/>
              <a:ea typeface="Prompt SemiBold"/>
              <a:cs typeface="Prompt SemiBold"/>
              <a:sym typeface="Prompt SemiBold"/>
            </a:endParaRPr>
          </a:p>
        </p:txBody>
      </p:sp>
      <p:sp>
        <p:nvSpPr>
          <p:cNvPr id="119" name="Google Shape;119;p23"/>
          <p:cNvSpPr txBox="1"/>
          <p:nvPr/>
        </p:nvSpPr>
        <p:spPr>
          <a:xfrm>
            <a:off x="2937775" y="3246550"/>
            <a:ext cx="56733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5720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th" sz="1000">
                <a:solidFill>
                  <a:schemeClr val="dk1"/>
                </a:solidFill>
                <a:latin typeface="Prompt Medium"/>
                <a:ea typeface="Prompt Medium"/>
                <a:cs typeface="Prompt Medium"/>
                <a:sym typeface="Prompt Medium"/>
              </a:rPr>
              <a:t>การขยายตัวมาจากมาตรการกระตุ้นการท่องเที่ยวของภาครัฐ และการเปิดประเทศ กระตุ้นให้มีนักท่องเที่ยวเดินทางเข้าพื้นที่มากขึ้น ประกอบกับได้รับปัจจัยบวกช่วงเทศกาล และวันหยุดยาวสิ้นปี  ทำให้การเดินทางของนักท่องเที่ยวฟื้นตัว โดยเฉพาะในแหล่งท่องเที่ยวสำคัญของภูมิภาค อย่างไรก็ตามในช่วงต้นไตรมาสหลายพื้นที่ในภาคใต้ประสบปัญหาฝนตกหนัก ลมมรสุม และน้ำท่วม โดยเฉพาะจังหวัดสงขลา และนครศรีธรรมราช ส่งผลกระทบต่อพื้นที่ทางการเกษตร และการเดินทางในพื้นที่เป็นอย่างมาก</a:t>
            </a:r>
            <a:endParaRPr sz="1050">
              <a:solidFill>
                <a:schemeClr val="dk1"/>
              </a:solidFill>
              <a:latin typeface="Prompt Medium"/>
              <a:ea typeface="Prompt Medium"/>
              <a:cs typeface="Prompt Medium"/>
              <a:sym typeface="Prompt Medium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8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4"/>
          <p:cNvSpPr txBox="1"/>
          <p:nvPr/>
        </p:nvSpPr>
        <p:spPr>
          <a:xfrm>
            <a:off x="2889600" y="3283650"/>
            <a:ext cx="5769600" cy="12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5720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th" sz="1000">
                <a:solidFill>
                  <a:schemeClr val="dk1"/>
                </a:solidFill>
                <a:latin typeface="Prompt Medium"/>
                <a:ea typeface="Prompt Medium"/>
                <a:cs typeface="Prompt Medium"/>
                <a:sym typeface="Prompt Medium"/>
              </a:rPr>
              <a:t>ภาวะเศรษฐกิจในภูมิภาคเริ่มฟื้นตัวจากไตรมาสก่อน โดยเฉพาะภาคการท่องเที่ยว และธุรกิจที่เกี่ยวเนื่อง อาทิ โรงแรม ที่พัก และบริการรถรับเหมาที่มีคำสั่งซื้อเพิ่มมากขึ้น จากการเดินทางท่องเที่ยวของนักท่องเที่ยวภายในภูมิภาคเป็นหลัก และเน้นการท่องเที่ยวเชิงธรรมชาติมากขึ้น ส่งผลดีต่อโรงแรม ที่พักรอบนอกเขตเมือง แต่อย่างไรก็ตามกลุ่มนักท่องเที่ยวต่างชาติยังอยู่ในระดับที่ต่ำ ส่งผลทำให้ยอดคำสั่งซื้อในกลุ่มการจัดทัวร์ หรือไกด์นำเที่ยว รวมไปถึงสินค้าในหมวดของฝาก/ของที่ระลึกยังคงยังหดตัว เนื่องจากพึ่งพากำลังซื้อจากนักท่องเที่ยวต่างชาติเป็นหลัก </a:t>
            </a:r>
            <a:endParaRPr sz="1000">
              <a:solidFill>
                <a:schemeClr val="dk1"/>
              </a:solidFill>
              <a:latin typeface="Prompt Medium"/>
              <a:ea typeface="Prompt Medium"/>
              <a:cs typeface="Prompt Medium"/>
              <a:sym typeface="Prompt Medium"/>
            </a:endParaRPr>
          </a:p>
        </p:txBody>
      </p:sp>
      <p:sp>
        <p:nvSpPr>
          <p:cNvPr id="126" name="Google Shape;126;p24"/>
          <p:cNvSpPr txBox="1"/>
          <p:nvPr/>
        </p:nvSpPr>
        <p:spPr>
          <a:xfrm>
            <a:off x="219775" y="3415525"/>
            <a:ext cx="20661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 sz="1300" i="1">
                <a:solidFill>
                  <a:schemeClr val="lt1"/>
                </a:solidFill>
                <a:latin typeface="Prompt SemiBold"/>
                <a:ea typeface="Prompt SemiBold"/>
                <a:cs typeface="Prompt SemiBold"/>
                <a:sym typeface="Prompt SemiBold"/>
              </a:rPr>
              <a:t>“</a:t>
            </a:r>
            <a:r>
              <a:rPr lang="th" sz="1000" i="1">
                <a:solidFill>
                  <a:schemeClr val="lt1"/>
                </a:solidFill>
                <a:latin typeface="Prompt Medium"/>
                <a:ea typeface="Prompt Medium"/>
                <a:cs typeface="Prompt Medium"/>
                <a:sym typeface="Prompt Medium"/>
              </a:rPr>
              <a:t>ฟื้นตัวจากไตรมาสก่อน </a:t>
            </a:r>
            <a:endParaRPr sz="1000" i="1">
              <a:solidFill>
                <a:schemeClr val="lt1"/>
              </a:solidFill>
              <a:latin typeface="Prompt Medium"/>
              <a:ea typeface="Prompt Medium"/>
              <a:cs typeface="Prompt Medium"/>
              <a:sym typeface="Prompt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 sz="1000" i="1">
                <a:solidFill>
                  <a:schemeClr val="lt1"/>
                </a:solidFill>
                <a:latin typeface="Prompt Medium"/>
                <a:ea typeface="Prompt Medium"/>
                <a:cs typeface="Prompt Medium"/>
                <a:sym typeface="Prompt Medium"/>
              </a:rPr>
              <a:t>โดยเฉพาะภาคการท่องเที่ยว และธุรกิจที่เกี่ยวเนื่อง โดยเป็นนักท่องเที่ยวภายในภูมิภาคเป็นหลัก และเน้นการท่องเที่ยวเชิงธรรมชาติมากขึ้น</a:t>
            </a:r>
            <a:r>
              <a:rPr lang="th" sz="1300" i="1">
                <a:solidFill>
                  <a:schemeClr val="lt1"/>
                </a:solidFill>
                <a:latin typeface="Prompt SemiBold"/>
                <a:ea typeface="Prompt SemiBold"/>
                <a:cs typeface="Prompt SemiBold"/>
                <a:sym typeface="Prompt SemiBold"/>
              </a:rPr>
              <a:t>”</a:t>
            </a:r>
            <a:endParaRPr sz="1300" i="1">
              <a:solidFill>
                <a:schemeClr val="lt1"/>
              </a:solidFill>
              <a:latin typeface="Prompt SemiBold"/>
              <a:ea typeface="Prompt SemiBold"/>
              <a:cs typeface="Prompt SemiBold"/>
              <a:sym typeface="Prompt Semi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2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5"/>
          <p:cNvSpPr txBox="1"/>
          <p:nvPr/>
        </p:nvSpPr>
        <p:spPr>
          <a:xfrm>
            <a:off x="2882400" y="3369700"/>
            <a:ext cx="57342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 sz="1000">
                <a:solidFill>
                  <a:schemeClr val="dk1"/>
                </a:solidFill>
                <a:latin typeface="Prompt Medium"/>
                <a:ea typeface="Prompt Medium"/>
                <a:cs typeface="Prompt Medium"/>
                <a:sym typeface="Prompt Medium"/>
              </a:rPr>
              <a:t>ดัชนีความเชื่อมั่นฯ ปรับเพิ่มขึ้นเกินระดับค่าฐาน (50) จากมาตรการกระตุ้นการใช้จ่ายของภาครัฐในโครงการคนละครึ่งเฟส 3 และการผ่อนปรนมาตรการควบคุมโรคระบาด ประกอบกับการเดินทางของผู้คนยังได้รับผลดีจากจากแรงงานที่มีการเดินทางกลับภูมิลำเนาในช่วงเทศกาล ทำให้มีความต้องการซื้อสินค้าหมวดของฝากมากขึ้น ทำให้มีการจับจ่ายใช้สอยเพิ่มขึ้นในภูมิภาค</a:t>
            </a:r>
            <a:endParaRPr sz="1000">
              <a:latin typeface="Prompt Medium"/>
              <a:ea typeface="Prompt Medium"/>
              <a:cs typeface="Prompt Medium"/>
              <a:sym typeface="Prompt Medium"/>
            </a:endParaRPr>
          </a:p>
        </p:txBody>
      </p:sp>
      <p:sp>
        <p:nvSpPr>
          <p:cNvPr id="133" name="Google Shape;133;p25"/>
          <p:cNvSpPr txBox="1"/>
          <p:nvPr/>
        </p:nvSpPr>
        <p:spPr>
          <a:xfrm>
            <a:off x="219775" y="3415525"/>
            <a:ext cx="20661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 sz="1300" i="1">
                <a:solidFill>
                  <a:schemeClr val="lt1"/>
                </a:solidFill>
                <a:latin typeface="Prompt SemiBold"/>
                <a:ea typeface="Prompt SemiBold"/>
                <a:cs typeface="Prompt SemiBold"/>
                <a:sym typeface="Prompt SemiBold"/>
              </a:rPr>
              <a:t>“</a:t>
            </a:r>
            <a:r>
              <a:rPr lang="th" sz="1000" i="1">
                <a:solidFill>
                  <a:schemeClr val="lt1"/>
                </a:solidFill>
                <a:latin typeface="Prompt Medium"/>
                <a:ea typeface="Prompt Medium"/>
                <a:cs typeface="Prompt Medium"/>
                <a:sym typeface="Prompt Medium"/>
              </a:rPr>
              <a:t>ปรับเพิ่มขึ้นเกินระดับค่าฐาน จากมาตรการกระตุ้นการใช้จ่ายของภาครัฐในโครงการคนละครึ่งเฟส 3 และการผ่อนปรนมาตรการควบคุมโรคระบาดเป็นสำคัญ</a:t>
            </a:r>
            <a:r>
              <a:rPr lang="th" sz="1300" i="1">
                <a:solidFill>
                  <a:schemeClr val="lt1"/>
                </a:solidFill>
                <a:latin typeface="Prompt SemiBold"/>
                <a:ea typeface="Prompt SemiBold"/>
                <a:cs typeface="Prompt SemiBold"/>
                <a:sym typeface="Prompt SemiBold"/>
              </a:rPr>
              <a:t>”</a:t>
            </a:r>
            <a:endParaRPr sz="1300" i="1">
              <a:solidFill>
                <a:schemeClr val="lt1"/>
              </a:solidFill>
              <a:latin typeface="Prompt SemiBold"/>
              <a:ea typeface="Prompt SemiBold"/>
              <a:cs typeface="Prompt SemiBold"/>
              <a:sym typeface="Prompt Semi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1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1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10"/>
            <a:ext cx="9143997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10"/>
            <a:ext cx="9143997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7" y="0"/>
            <a:ext cx="914401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endParaRPr/>
          </a:p>
        </p:txBody>
      </p:sp>
      <p:sp>
        <p:nvSpPr>
          <p:cNvPr id="194" name="Google Shape;194;p3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pic>
        <p:nvPicPr>
          <p:cNvPr id="195" name="Google Shape;195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68414"/>
            <a:ext cx="9193800" cy="5211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1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5"/>
          <p:cNvSpPr/>
          <p:nvPr/>
        </p:nvSpPr>
        <p:spPr>
          <a:xfrm>
            <a:off x="2821600" y="560950"/>
            <a:ext cx="90000" cy="90000"/>
          </a:xfrm>
          <a:prstGeom prst="rect">
            <a:avLst/>
          </a:prstGeom>
          <a:solidFill>
            <a:srgbClr val="0473B7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0473B7"/>
              </a:highlight>
            </a:endParaRPr>
          </a:p>
        </p:txBody>
      </p:sp>
      <p:sp>
        <p:nvSpPr>
          <p:cNvPr id="66" name="Google Shape;66;p15"/>
          <p:cNvSpPr txBox="1"/>
          <p:nvPr/>
        </p:nvSpPr>
        <p:spPr>
          <a:xfrm>
            <a:off x="2491450" y="443100"/>
            <a:ext cx="6118800" cy="22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 sz="1000">
                <a:solidFill>
                  <a:schemeClr val="dk1"/>
                </a:solidFill>
                <a:latin typeface="Prompt Medium"/>
                <a:ea typeface="Prompt Medium"/>
                <a:cs typeface="Prompt Medium"/>
                <a:sym typeface="Prompt Medium"/>
              </a:rPr>
              <a:t>ดัชนีความเชื่อมั่นฯ SME ประเทศ ไตรมาส 4 ปี 2564 อยู่ที่ระดับ 49.1 </a:t>
            </a:r>
            <a:r>
              <a:rPr lang="th" sz="1200">
                <a:solidFill>
                  <a:schemeClr val="dk1"/>
                </a:solidFill>
                <a:latin typeface="Prompt Medium"/>
                <a:ea typeface="Prompt Medium"/>
                <a:cs typeface="Prompt Medium"/>
                <a:sym typeface="Prompt Medium"/>
              </a:rPr>
              <a:t> </a:t>
            </a:r>
            <a:r>
              <a:rPr lang="th" sz="1000">
                <a:solidFill>
                  <a:schemeClr val="dk1"/>
                </a:solidFill>
                <a:latin typeface="Prompt Medium"/>
                <a:ea typeface="Prompt Medium"/>
                <a:cs typeface="Prompt Medium"/>
                <a:sym typeface="Prompt Medium"/>
              </a:rPr>
              <a:t>เป็นการปรับตัวเพิ่มขึ้น ตั้งแต่เกิดการแพร่ระบาดของไวรัสโควิด-19 อย่างหนักที่มีจำนวนผู้ติดเชื้อเพิ่มสูงขึ้นมากทีสุดในช่วงไตรมาส 2/64 จากภาวะเศรษฐกิจที่ปรับตัวดีขึ้น และการทยอยคลายล็อกดาวน์อย่างต่อเนื่องและปรับตัวดีขึ้นในทุกสาขาธุรกิจ โดยเฉพาะธุรกิจภาคการบริการ </a:t>
            </a:r>
            <a:endParaRPr sz="1200">
              <a:solidFill>
                <a:schemeClr val="dk1"/>
              </a:solidFill>
              <a:latin typeface="Prompt Medium"/>
              <a:ea typeface="Prompt Medium"/>
              <a:cs typeface="Prompt Medium"/>
              <a:sym typeface="Prompt Medium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Prompt Medium"/>
              <a:ea typeface="Prompt Medium"/>
              <a:cs typeface="Prompt Medium"/>
              <a:sym typeface="Prompt Medium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 sz="1000">
                <a:solidFill>
                  <a:schemeClr val="dk1"/>
                </a:solidFill>
                <a:highlight>
                  <a:schemeClr val="lt1"/>
                </a:highlight>
                <a:latin typeface="Prompt Medium"/>
                <a:ea typeface="Prompt Medium"/>
                <a:cs typeface="Prompt Medium"/>
                <a:sym typeface="Prompt Medium"/>
              </a:rPr>
              <a:t>ดัชนีความเชื่อมั่นฯ รายภูมิภาค ปรับตัวเพิ่มขึ้นอย่างมากในทุกภูมิภาค </a:t>
            </a:r>
            <a:r>
              <a:rPr lang="th" sz="1000">
                <a:solidFill>
                  <a:schemeClr val="dk1"/>
                </a:solidFill>
                <a:latin typeface="Prompt Medium"/>
                <a:ea typeface="Prompt Medium"/>
                <a:cs typeface="Prompt Medium"/>
                <a:sym typeface="Prompt Medium"/>
              </a:rPr>
              <a:t>โดยได้รับปัจจัยบวกจากมาตรการความช่วยเหลือจากภาครัฐที่เป็นแรงสนับสนุนกำลังซื้อและกระตุ้นการจับจ่ายใช้สอยของประชาชน ทำให้ผู้คนมีความเชื่อมั่น และเริ่มเดินทางออกมาทำกิจกรรมต่างๆ มากขึ้น</a:t>
            </a:r>
            <a:endParaRPr sz="1100">
              <a:solidFill>
                <a:schemeClr val="dk1"/>
              </a:solidFill>
              <a:highlight>
                <a:schemeClr val="lt1"/>
              </a:highlight>
              <a:latin typeface="Prompt Medium"/>
              <a:ea typeface="Prompt Medium"/>
              <a:cs typeface="Prompt Medium"/>
              <a:sym typeface="Prompt Medium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highlight>
                <a:srgbClr val="FF0000"/>
              </a:highlight>
              <a:latin typeface="Prompt Medium"/>
              <a:ea typeface="Prompt Medium"/>
              <a:cs typeface="Prompt Medium"/>
              <a:sym typeface="Prompt Medium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 sz="1000">
                <a:solidFill>
                  <a:schemeClr val="dk1"/>
                </a:solidFill>
                <a:latin typeface="Prompt Medium"/>
                <a:ea typeface="Prompt Medium"/>
                <a:cs typeface="Prompt Medium"/>
                <a:sym typeface="Prompt Medium"/>
              </a:rPr>
              <a:t>ค่าดัชนีความเชื่อมั่นฯ SME ปรับตัวเพิ่มขึ้นในทุกสาขาธุรกิจ โดยเฉพาะภาคการให้บริการ ได้แก่ บริการท่องเที่ยว บริการเสริมความงาม/สปา/นวดเพื่อสุขภาพ ที่ปรับตัวเพิ่มขึ้นมากที่สุดเมื่อเปรียบเทียบกับไตรมาสก่อนหน้า อันเป็นผลมาจากภาวะเศรษฐกิจประเทศที่เริ่มฟื้นตัวมากขึ้น จากการผ่อนปรนมาตรการควบคุมโรค และแรงสนับสนุนจากมาตรการกระตุ้นการใช้จ่าย และการท่องเที่ยวภายในประเทศ</a:t>
            </a:r>
            <a:endParaRPr sz="1000">
              <a:latin typeface="Prompt Medium"/>
              <a:ea typeface="Prompt Medium"/>
              <a:cs typeface="Prompt Medium"/>
              <a:sym typeface="Prompt Medium"/>
            </a:endParaRPr>
          </a:p>
        </p:txBody>
      </p:sp>
      <p:sp>
        <p:nvSpPr>
          <p:cNvPr id="67" name="Google Shape;67;p15"/>
          <p:cNvSpPr/>
          <p:nvPr/>
        </p:nvSpPr>
        <p:spPr>
          <a:xfrm>
            <a:off x="2821600" y="1367850"/>
            <a:ext cx="90000" cy="90000"/>
          </a:xfrm>
          <a:prstGeom prst="rect">
            <a:avLst/>
          </a:prstGeom>
          <a:solidFill>
            <a:srgbClr val="0473B7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0473B7"/>
              </a:highlight>
            </a:endParaRPr>
          </a:p>
        </p:txBody>
      </p:sp>
      <p:sp>
        <p:nvSpPr>
          <p:cNvPr id="68" name="Google Shape;68;p15"/>
          <p:cNvSpPr/>
          <p:nvPr/>
        </p:nvSpPr>
        <p:spPr>
          <a:xfrm>
            <a:off x="2669200" y="2206050"/>
            <a:ext cx="90000" cy="90000"/>
          </a:xfrm>
          <a:prstGeom prst="rect">
            <a:avLst/>
          </a:prstGeom>
          <a:solidFill>
            <a:srgbClr val="0473B7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0473B7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7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7"/>
          <p:cNvSpPr txBox="1"/>
          <p:nvPr/>
        </p:nvSpPr>
        <p:spPr>
          <a:xfrm>
            <a:off x="317625" y="38050"/>
            <a:ext cx="67137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h" sz="1300">
                <a:solidFill>
                  <a:schemeClr val="lt1"/>
                </a:solidFill>
                <a:latin typeface="Prompt SemiBold"/>
                <a:ea typeface="Prompt SemiBold"/>
                <a:cs typeface="Prompt SemiBold"/>
                <a:sym typeface="Prompt SemiBold"/>
              </a:rPr>
              <a:t>ดัชนีความเชื่อมั่นฯ SME (SMESI) </a:t>
            </a:r>
            <a:r>
              <a:rPr lang="th" sz="1300">
                <a:solidFill>
                  <a:srgbClr val="FFDD0B"/>
                </a:solidFill>
                <a:latin typeface="Prompt SemiBold"/>
                <a:ea typeface="Prompt SemiBold"/>
                <a:cs typeface="Prompt SemiBold"/>
                <a:sym typeface="Prompt SemiBold"/>
              </a:rPr>
              <a:t>ปรับตัวเพิ่มขึ้น จากการทยอยคลายล็อกดาวน์อย่างต่อเนื่อง ส่งผลดีต่อธุรกิจในทุกสาขา</a:t>
            </a:r>
            <a:endParaRPr sz="1600" b="1">
              <a:solidFill>
                <a:srgbClr val="FFFFFF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  <p:sp>
        <p:nvSpPr>
          <p:cNvPr id="80" name="Google Shape;80;p17"/>
          <p:cNvSpPr txBox="1"/>
          <p:nvPr/>
        </p:nvSpPr>
        <p:spPr>
          <a:xfrm>
            <a:off x="317625" y="3244625"/>
            <a:ext cx="8524500" cy="16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360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h" sz="900">
                <a:solidFill>
                  <a:schemeClr val="dk1"/>
                </a:solidFill>
                <a:latin typeface="Prompt Medium"/>
                <a:ea typeface="Prompt Medium"/>
                <a:cs typeface="Prompt Medium"/>
                <a:sym typeface="Prompt Medium"/>
              </a:rPr>
              <a:t>ดัชนีความเชื่อมั่นฯ ปรับเพิ่มขึ้นเกินระดับค่าฐาน (50) และเป็นการปรับตัวเพิ่มขึ้น ตั้งแต่เกิดการแพร่ระบาดของไวรัสโควิด-19 อย่างหนัก ที่มีจำนวนผู้ติดเชื้อเพิ่มสูงขึ้นมากที่สุดในช่วงไตรมาส 2/64 จากภาวะเศรษฐกิจที่ปรับตัวดีขึ้น และการทยอยคลายล็อกดาวน์อย่างต่อเนื่องและปรับตัวดีขึ้นในทุกสาขาธุรกิจ โดยเฉพาะธุรกิจภาคการบริการที่สามารถเปิดให้บริการได้มากขึ้น หลังจากมีข้อจำกัดในการเปิดดำเนินงานในช่วงไตรมาสที่ผ่านมา ประกอบกับจำนวนผู้ติดเชื้อที่มีแนวโน้มปรับตัวลดลง อีกทั้งมาตรการความช่วยเหลือจากภาครัฐที่เป็นแรงสนับสนุนกำลังซื้อและกระตุ้นการจับจ่ายใช้สอยของประชาชน ทำให้ผู้คนมีความเชื่อมั่น และเริ่มเดินทางออกมาทำกิจกรรมต่างๆ มากขึ้น</a:t>
            </a:r>
            <a:endParaRPr sz="900">
              <a:solidFill>
                <a:schemeClr val="dk1"/>
              </a:solidFill>
              <a:latin typeface="Prompt Medium"/>
              <a:ea typeface="Prompt Medium"/>
              <a:cs typeface="Prompt Medium"/>
              <a:sym typeface="Prompt Medium"/>
            </a:endParaRPr>
          </a:p>
          <a:p>
            <a:pPr marL="0" lvl="0" indent="269999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50">
              <a:solidFill>
                <a:schemeClr val="dk1"/>
              </a:solidFill>
              <a:latin typeface="Prompt Medium"/>
              <a:ea typeface="Prompt Medium"/>
              <a:cs typeface="Prompt Medium"/>
              <a:sym typeface="Prompt Medium"/>
            </a:endParaRPr>
          </a:p>
          <a:p>
            <a:pPr marL="0" lvl="0" indent="179999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h" sz="900">
                <a:solidFill>
                  <a:schemeClr val="dk1"/>
                </a:solidFill>
                <a:latin typeface="Prompt Medium"/>
                <a:ea typeface="Prompt Medium"/>
                <a:cs typeface="Prompt Medium"/>
                <a:sym typeface="Prompt Medium"/>
              </a:rPr>
              <a:t>แนวโน้มความเชื่อมั่นฯ คาดการณ์ปรับเพิ่มขึ้น แม้ว่าจะมีการแพร่ะระบาดของไวรัสโควิด-19 สายพันธุ์โอมิครอนในช่วงปลายไตรมาส แต่ในปัจจุบันจำนวนผู้ได้รับวัคซีนมีเพิ่มมากขึ้น อีกทั้งธุรกิจมีการปรับตัวในการดำเนินธุรกิจได้มากขึ้น ส่งผลให้ผู้ประกอบการมีความเชื่อมั่นว่าเศรษฐกิจจะเริ่มฟื้นตัวได้ในไตรมาสหน้า อย่างไรก็ตามผู้ประกอบการ SME ส่วนใหญ่ยังคงมีความกังวลต่อการระบาดระลอกใหม่อย่างมาก อีกทั้งกำลังซื้อของประชาชนที่ยังไม่ฟื้นตัว รวมไปถึงความกังวลต่อการปรับเพิ่มขึ้นของต้นทุนในการดำเนินกิจการ โดยเฉพาะค่าวัตถุดิบและสินค้า ค่าน้ำมันและการขนส่ง</a:t>
            </a:r>
            <a:endParaRPr sz="900">
              <a:solidFill>
                <a:schemeClr val="dk1"/>
              </a:solidFill>
              <a:latin typeface="Prompt Medium"/>
              <a:ea typeface="Prompt Medium"/>
              <a:cs typeface="Prompt Medium"/>
              <a:sym typeface="Prompt Medium"/>
            </a:endParaRPr>
          </a:p>
          <a:p>
            <a:pPr marL="0" lvl="0" indent="179999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chemeClr val="dk1"/>
              </a:solidFill>
              <a:latin typeface="Prompt Medium"/>
              <a:ea typeface="Prompt Medium"/>
              <a:cs typeface="Prompt Medium"/>
              <a:sym typeface="Prompt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 txBox="1"/>
          <p:nvPr/>
        </p:nvSpPr>
        <p:spPr>
          <a:xfrm>
            <a:off x="317625" y="216775"/>
            <a:ext cx="8420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h" sz="1300">
                <a:solidFill>
                  <a:srgbClr val="666666"/>
                </a:solidFill>
                <a:latin typeface="Prompt Medium"/>
                <a:ea typeface="Prompt Medium"/>
                <a:cs typeface="Prompt Medium"/>
                <a:sym typeface="Prompt Medium"/>
              </a:rPr>
              <a:t>องค์ประกอบของดัชนีปรับเพิ่มขึ้นจากไตรมาสก่อนเกือบทุกองค์ประกอบ ทั้งในปัจจุบัน และคาดการณ์ ยกเว้น </a:t>
            </a:r>
            <a:r>
              <a:rPr lang="th" sz="1300" b="1">
                <a:solidFill>
                  <a:srgbClr val="0473B7"/>
                </a:solidFill>
                <a:latin typeface="Prompt"/>
                <a:ea typeface="Prompt"/>
                <a:cs typeface="Prompt"/>
                <a:sym typeface="Prompt"/>
              </a:rPr>
              <a:t>ดัชนีต้นทุน </a:t>
            </a:r>
            <a:r>
              <a:rPr lang="th" sz="1300">
                <a:solidFill>
                  <a:srgbClr val="666666"/>
                </a:solidFill>
                <a:latin typeface="Prompt Medium"/>
                <a:ea typeface="Prompt Medium"/>
                <a:cs typeface="Prompt Medium"/>
                <a:sym typeface="Prompt Medium"/>
              </a:rPr>
              <a:t>ที่ปรับตัวลดลง </a:t>
            </a:r>
            <a:endParaRPr b="1">
              <a:solidFill>
                <a:srgbClr val="2D2B30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10"/>
            <a:ext cx="9143997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0"/>
          <p:cNvSpPr txBox="1"/>
          <p:nvPr/>
        </p:nvSpPr>
        <p:spPr>
          <a:xfrm>
            <a:off x="3014875" y="3327650"/>
            <a:ext cx="5612700" cy="1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5720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th" sz="1100">
                <a:solidFill>
                  <a:schemeClr val="dk1"/>
                </a:solidFill>
                <a:latin typeface="Prompt Medium"/>
                <a:ea typeface="Prompt Medium"/>
                <a:cs typeface="Prompt Medium"/>
                <a:sym typeface="Prompt Medium"/>
              </a:rPr>
              <a:t>ดัชนีปรับตัวเพิ่มขึ้นอย่างมากจากไตรมาสก่อนหน้า จากการผ่อนปรนมาตรการควบคุมโรค และการประกาศนโยบายกระตุ้นการท่องเที่ยวภายในประเทศ รวมไปถึงการเปิดรับนักท่องเที่ยวจากต่างประเทศ ส่งผลดีต่อภาคธุรกิจโดยรวม โดยเฉพาะในภาคการบริการที่สามารถเปิดดำเนินการได้มากขึ้น  อย่างไรก็ตามแม้จะมีการผ่อนปรนมาตรการควบคุมโรคเพิ่มเติม แต่ยังงดจัดกิจกรรมทางเศรษฐกิจในบางพื้นที่</a:t>
            </a:r>
            <a:endParaRPr sz="1100">
              <a:solidFill>
                <a:schemeClr val="dk1"/>
              </a:solidFill>
              <a:latin typeface="Prompt Medium"/>
              <a:ea typeface="Prompt Medium"/>
              <a:cs typeface="Prompt Medium"/>
              <a:sym typeface="Prompt Medium"/>
            </a:endParaRPr>
          </a:p>
        </p:txBody>
      </p:sp>
      <p:sp>
        <p:nvSpPr>
          <p:cNvPr id="98" name="Google Shape;98;p20"/>
          <p:cNvSpPr txBox="1"/>
          <p:nvPr/>
        </p:nvSpPr>
        <p:spPr>
          <a:xfrm>
            <a:off x="250425" y="3756500"/>
            <a:ext cx="2176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 i="1">
                <a:solidFill>
                  <a:schemeClr val="lt1"/>
                </a:solidFill>
                <a:latin typeface="Prompt Medium"/>
                <a:ea typeface="Prompt Medium"/>
                <a:cs typeface="Prompt Medium"/>
                <a:sym typeface="Prompt Medium"/>
              </a:rPr>
              <a:t>“</a:t>
            </a:r>
            <a:r>
              <a:rPr lang="th" sz="1100" i="1">
                <a:solidFill>
                  <a:schemeClr val="lt1"/>
                </a:solidFill>
                <a:latin typeface="Prompt Medium"/>
                <a:ea typeface="Prompt Medium"/>
                <a:cs typeface="Prompt Medium"/>
                <a:sym typeface="Prompt Medium"/>
              </a:rPr>
              <a:t>ปรับตัวเพิ่มขึ้นอย่างมาก โดยเฉพาะในภาคการบริการที่สามารถเปิดดำเนินการได้มากขึ้น จากการผ่อนปรนมาตรการควบคุมโรค</a:t>
            </a:r>
            <a:r>
              <a:rPr lang="th" i="1">
                <a:solidFill>
                  <a:schemeClr val="lt1"/>
                </a:solidFill>
                <a:latin typeface="Prompt Medium"/>
                <a:ea typeface="Prompt Medium"/>
                <a:cs typeface="Prompt Medium"/>
                <a:sym typeface="Prompt Medium"/>
              </a:rPr>
              <a:t>”</a:t>
            </a:r>
            <a:endParaRPr i="1">
              <a:solidFill>
                <a:schemeClr val="lt1"/>
              </a:solidFill>
              <a:latin typeface="Prompt Medium"/>
              <a:ea typeface="Prompt Medium"/>
              <a:cs typeface="Prompt Medium"/>
              <a:sym typeface="Prompt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7" cy="514349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1"/>
          <p:cNvSpPr txBox="1"/>
          <p:nvPr/>
        </p:nvSpPr>
        <p:spPr>
          <a:xfrm>
            <a:off x="285765" y="3369700"/>
            <a:ext cx="1806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 sz="1300">
                <a:solidFill>
                  <a:schemeClr val="lt1"/>
                </a:solidFill>
                <a:latin typeface="Prompt SemiBold"/>
                <a:ea typeface="Prompt SemiBold"/>
                <a:cs typeface="Prompt SemiBold"/>
                <a:sym typeface="Prompt SemiBold"/>
              </a:rPr>
              <a:t>“</a:t>
            </a:r>
            <a:r>
              <a:rPr lang="th" sz="1100" i="1">
                <a:solidFill>
                  <a:schemeClr val="lt1"/>
                </a:solidFill>
                <a:latin typeface="Prompt Medium"/>
                <a:ea typeface="Prompt Medium"/>
                <a:cs typeface="Prompt Medium"/>
                <a:sym typeface="Prompt Medium"/>
              </a:rPr>
              <a:t>ปรับตัวดีขึ้น ส่งผลดีต่อธุรกิจภาคท่องเที่ยว รวมไปถึงกลุ่มร้านนวด/สปา และภาคการผลิตอาหาร</a:t>
            </a:r>
            <a:r>
              <a:rPr lang="th" sz="1300">
                <a:solidFill>
                  <a:schemeClr val="lt1"/>
                </a:solidFill>
                <a:latin typeface="Prompt SemiBold"/>
                <a:ea typeface="Prompt SemiBold"/>
                <a:cs typeface="Prompt SemiBold"/>
                <a:sym typeface="Prompt SemiBold"/>
              </a:rPr>
              <a:t>”</a:t>
            </a:r>
            <a:endParaRPr sz="1300">
              <a:solidFill>
                <a:schemeClr val="lt1"/>
              </a:solidFill>
              <a:latin typeface="Prompt SemiBold"/>
              <a:ea typeface="Prompt SemiBold"/>
              <a:cs typeface="Prompt SemiBold"/>
              <a:sym typeface="Prompt SemiBold"/>
            </a:endParaRPr>
          </a:p>
        </p:txBody>
      </p:sp>
      <p:sp>
        <p:nvSpPr>
          <p:cNvPr id="105" name="Google Shape;105;p21"/>
          <p:cNvSpPr txBox="1"/>
          <p:nvPr/>
        </p:nvSpPr>
        <p:spPr>
          <a:xfrm>
            <a:off x="2947400" y="3318950"/>
            <a:ext cx="5721300" cy="1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5720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th" sz="1100">
                <a:solidFill>
                  <a:schemeClr val="dk1"/>
                </a:solidFill>
                <a:latin typeface="Prompt Medium"/>
                <a:ea typeface="Prompt Medium"/>
                <a:cs typeface="Prompt Medium"/>
                <a:sym typeface="Prompt Medium"/>
              </a:rPr>
              <a:t>กิจกรรมทางเศรษฐกิจปรับตัวดีขึ้น แต่ยังคงน้อยกว่าค่าฐาน (50) จากการที่ผู้คนคลายความกังวลเกี่ยวกับการแพร่ระบาดของไวรัสโควิด-19  และคนในพื้นทีออกมาทำกิจกรรนอกบ้านมากขึ้น ประกอบกับความต้องการเดินทางท่องเที่ยวเชิงธรรมชาติ ส่งผลดีต่อธุรกิจภาคท่องเที่ยว รวมไปถึงกลุ่มร้านนวด/สปา และภาคการผลิตอาหาร ได้แก่ อาหารแปรรูปต่างๆ ที่เป็นสินค้านิยมของนักท่องเที่ยว </a:t>
            </a:r>
            <a:endParaRPr sz="1100">
              <a:solidFill>
                <a:schemeClr val="dk1"/>
              </a:solidFill>
              <a:latin typeface="Prompt Medium"/>
              <a:ea typeface="Prompt Medium"/>
              <a:cs typeface="Prompt Medium"/>
              <a:sym typeface="Prompt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1199</Words>
  <Application>Microsoft Office PowerPoint</Application>
  <PresentationFormat>On-screen Show (16:9)</PresentationFormat>
  <Paragraphs>23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Prompt SemiBold</vt:lpstr>
      <vt:lpstr>Prompt Medium</vt:lpstr>
      <vt:lpstr>Arial</vt:lpstr>
      <vt:lpstr>Prompt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Thawachinee Pangnakpun</dc:creator>
  <cp:lastModifiedBy>Thawachinee Pangnakpun</cp:lastModifiedBy>
  <cp:revision>1</cp:revision>
  <dcterms:modified xsi:type="dcterms:W3CDTF">2022-10-11T04:16:01Z</dcterms:modified>
</cp:coreProperties>
</file>