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TH SarabunPSK" panose="020B0500040200020003" pitchFamily="34" charset="-34"/>
      <p:regular r:id="rId28"/>
      <p:bold r:id="rId29"/>
      <p:italic r:id="rId30"/>
      <p:boldItalic r:id="rId31"/>
    </p:embeddedFont>
    <p:embeddedFont>
      <p:font typeface="Prompt" panose="00000500000000000000" pitchFamily="2" charset="-34"/>
      <p:regular r:id="rId32"/>
      <p:bold r:id="rId33"/>
      <p:italic r:id="rId34"/>
      <p:boldItalic r:id="rId35"/>
    </p:embeddedFont>
    <p:embeddedFont>
      <p:font typeface="Sarabun" panose="020B0604020202020204" charset="-34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564FC0-C9F7-4639-A0B9-8722509816C1}">
  <a:tblStyle styleId="{23564FC0-C9F7-4639-A0B9-8722509816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d7b4997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d7b4997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d7b49976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d7b49976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d7b49976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5d7b49976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d7b49976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d7b49976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d7b49976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d7b49976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d7b49976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d7b49976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d266a79c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5d266a79c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5e7d61d2d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5e7d61d2d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d266a79c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5d266a79c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d266a79c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d266a79c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5d7b49976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5d7b49976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d266a79c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d266a79c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d266a79c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5d266a79c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5d266a79c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5d266a79c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5d72db10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5d72db10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5d72db10f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5d72db10f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63ab0482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63ab0482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00" tIns="90300" rIns="90300" bIns="90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d7b49976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5d7b49976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d7b49976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5d7b49976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7b49976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7b49976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d7b49976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d7b49976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d7b4997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5d7b4997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d7b4997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d7b49976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d7b49976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5d7b49976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742575" y="1680650"/>
            <a:ext cx="20187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ประจำไตรมาส 1 ปี 2565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21600" y="1084600"/>
            <a:ext cx="4217700" cy="2247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เปลี่ยนรูป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ต้นทุนสินค้าอุปโภค/ของสด เนื้อหมู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น้ำมัน</a:t>
            </a:r>
            <a:br>
              <a:rPr lang="th" sz="2100"/>
            </a:br>
            <a:r>
              <a:rPr lang="th" sz="2100"/>
              <a:t>สงครามรัสเซีย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2100"/>
              <a:t>  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742575" y="1680650"/>
            <a:ext cx="20187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ประจำไตรมาส 3 ปี 2565</a:t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10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ออก</a:t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48.3	</a:t>
            </a:r>
            <a:br>
              <a:rPr lang="th"/>
            </a:br>
            <a:r>
              <a:rPr lang="th"/>
              <a:t>คาดการณ์    52.9</a:t>
            </a:r>
            <a:endParaRPr/>
          </a:p>
        </p:txBody>
      </p:sp>
      <p:graphicFrame>
        <p:nvGraphicFramePr>
          <p:cNvPr id="142" name="Google Shape;142;p22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47.6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47.4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38.6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45.4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" name="Google Shape;143;p22"/>
          <p:cNvSpPr txBox="1"/>
          <p:nvPr/>
        </p:nvSpPr>
        <p:spPr>
          <a:xfrm>
            <a:off x="6739500" y="-980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44" name="Google Shape;144;p22"/>
          <p:cNvSpPr txBox="1"/>
          <p:nvPr/>
        </p:nvSpPr>
        <p:spPr>
          <a:xfrm>
            <a:off x="215075" y="2097575"/>
            <a:ext cx="56829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นักท่องเที่ยวในกรุงเทพฯ และจังหวัดใกล้เคียงที่เดินทางเข้ามาในช่วงวันหยุดสุดสัปดาห์  ประกอบกับกำลังซื้อในพื้นที่ขยายตัว จากผู้บริโภคกลุ่มแรงงานที่กลับมาทำงานเต็มเวลาตามปกติ ส่งผลดีต่อภาคธุรกิจในหมวดสินค้าอุปโภคบริโภค หมวดของฝากของที่ระลึก ประเภทเครื่องหอม น้ำมันหอมระเหย เป็นต้น อย่างไรก็ตามกำลังซื้อจากนักท่องเที่ยวยังคงกระจุกในบางพื้นที่เท่านั้น เช่น พัทยา หมู่เกาะต่างๆ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spcBef>
                <a:spcPts val="600"/>
              </a:spcBef>
              <a:spcAft>
                <a:spcPts val="60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6664700" y="2412350"/>
            <a:ext cx="2234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กำลังซื้อขยายตัวจาก</a:t>
            </a:r>
            <a:r>
              <a:rPr lang="th">
                <a:solidFill>
                  <a:schemeClr val="dk1"/>
                </a:solidFill>
              </a:rPr>
              <a:t>กลุ่มแรงงานในพื้นที่และ</a:t>
            </a:r>
            <a:r>
              <a:rPr lang="th"/>
              <a:t>กลุ่มนักท่องเที่ยวในประเทศ </a:t>
            </a: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ยังคงกระจุกในบางพื้นที่เท่านั้น</a:t>
            </a:r>
            <a:r>
              <a:rPr lang="th"/>
              <a:t> </a:t>
            </a: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327"/>
            <a:ext cx="9144003" cy="514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11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เหนือ</a:t>
            </a: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51.2</a:t>
            </a:r>
            <a:br>
              <a:rPr lang="th"/>
            </a:br>
            <a:r>
              <a:rPr lang="th"/>
              <a:t>คาดการณ์    53.6</a:t>
            </a:r>
            <a:endParaRPr/>
          </a:p>
        </p:txBody>
      </p:sp>
      <p:graphicFrame>
        <p:nvGraphicFramePr>
          <p:cNvPr id="154" name="Google Shape;154;p23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48.4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53.4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53.3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50.2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5" name="Google Shape;155;p23"/>
          <p:cNvSpPr txBox="1"/>
          <p:nvPr/>
        </p:nvSpPr>
        <p:spPr>
          <a:xfrm>
            <a:off x="6807150" y="-2400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186975" y="1865700"/>
            <a:ext cx="4663800" cy="2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การจัดกิจกรรมส่งเสริมการท่องเที่ยวขึ้นในหลายพื้นที่ ทำให้มีจำนวนนักท่องเที่ยวต่างชาติ โดยเฉพาะนักท่องเที่ยวต่างชาติฝั่งยุโรป เดินทางเข้ามาในพื้นที่มากขึ้น ส่งผลดีต่อภาคธุรกิจที่เกี่ยวเนื่องกับการท่องเที่ยว โดยเฉพาะร้านอาหาร สินค้าอุปโภคบริโภค สินค้าหมวดของฝาก รวมถึงมีการลงทุนเพื่อปรับปรุง/ซ่อมแซม และรีโนเวทธุรกิจ ไว้สำหรับช่วงฤดูปลายปี ส่งผลดีกับธุรกิจรับเหมาก่อสร้างขนาดเล็กอีกด้วย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spcBef>
                <a:spcPts val="800"/>
              </a:spcBef>
              <a:spcAft>
                <a:spcPts val="6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5621975" y="2386975"/>
            <a:ext cx="3000000" cy="1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ภาคธุรกิจขยายตัว การจัดกิจกรรมส่งเสริมการท่องเที่ยวขึ้นในหลายพื้นที่ ส่งผลดีต่อภาคธุรกิจที่เกี่ยวเนื่องกับการท่องเที่ยว </a:t>
            </a: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12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ใต้</a:t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49.9	</a:t>
            </a:r>
            <a:br>
              <a:rPr lang="th"/>
            </a:br>
            <a:r>
              <a:rPr lang="th"/>
              <a:t>คาดการณ์    49.6</a:t>
            </a:r>
            <a:endParaRPr/>
          </a:p>
        </p:txBody>
      </p:sp>
      <p:graphicFrame>
        <p:nvGraphicFramePr>
          <p:cNvPr id="166" name="Google Shape;166;p24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44.5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49.4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46.1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48.0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43.1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49.2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7" name="Google Shape;167;p24"/>
          <p:cNvSpPr txBox="1"/>
          <p:nvPr/>
        </p:nvSpPr>
        <p:spPr>
          <a:xfrm>
            <a:off x="6748850" y="-14007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185975" y="1844300"/>
            <a:ext cx="52914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นักท่องเที่ยวต่างชาติ โดยเฉพาะฝั่งยุโรป และมีนักท่องเที่ยวกลุ่มใหม่ ได้แก่ อินเดีย ดูไบ เดินทางเข้ามาในประเทศมากขึ้น ประกอบกับหน่วยงานภาครัฐที่เดินทางเข้าไปในพื้นที่เพื่อจัดอบรม/สัมมนา มีผลให้เกิดการจับจ่ายใช้สอยในธุรกิจการท่องเที่ยวและธุรกิจที่เกี่ยวเนื่อง รวมไปถึงมีการจัดกิจกรรมส่งเสริมการท่องเที่ยวในพื้นที่ เช่น การเที่ยวชมเมือง โดยใช้มอเตอร์ไซด์ / บิ๊กไบค์   ส่งผลให้นักท่องเที่ยวประเทศเพื่อนบ้าน (มาเลเซียและสิงคโปร์) เดินทางเข้ามาท่องเที่ยวอย่างมาก ธุรกิจบริเวณใกล้ด่านชายแดน และสถานที่ท่องเที่ยวสำคัญขยายตัวมากขึ้น 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5967900" y="27516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กำลังซื้อจากนักท่องเที่ยวเดินทางเข้ามาในพื้นที่มากขึ้น มีผลให้เกิดการจับจ่ายใช้สอยในธุรกิจการท่องเที่ยวและธุรกิจที่เกี่ยวเนื่อง</a:t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13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อีสาน</a:t>
            </a:r>
            <a:endParaRPr/>
          </a:p>
        </p:txBody>
      </p:sp>
      <p:sp>
        <p:nvSpPr>
          <p:cNvPr id="177" name="Google Shape;177;p25"/>
          <p:cNvSpPr txBox="1"/>
          <p:nvPr/>
        </p:nvSpPr>
        <p:spPr>
          <a:xfrm>
            <a:off x="1025875" y="57522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50.3	</a:t>
            </a:r>
            <a:br>
              <a:rPr lang="th"/>
            </a:br>
            <a:r>
              <a:rPr lang="th"/>
              <a:t>คาดการณ์    53.4</a:t>
            </a:r>
            <a:endParaRPr/>
          </a:p>
        </p:txBody>
      </p:sp>
      <p:graphicFrame>
        <p:nvGraphicFramePr>
          <p:cNvPr id="178" name="Google Shape;178;p25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39.1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51.2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9" name="Google Shape;179;p25"/>
          <p:cNvSpPr txBox="1"/>
          <p:nvPr/>
        </p:nvSpPr>
        <p:spPr>
          <a:xfrm>
            <a:off x="6898450" y="-15877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80" name="Google Shape;180;p25"/>
          <p:cNvSpPr txBox="1"/>
          <p:nvPr/>
        </p:nvSpPr>
        <p:spPr>
          <a:xfrm>
            <a:off x="73775" y="2271975"/>
            <a:ext cx="5986800" cy="30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ภาคธุรกิจยังทรงตัว โดยธุรกิจคงเผชิญกับต้นทุนราคาสินค้า แม้ว่าสินค้าบางรายการมีการปรับลดบ้างแล้ว แต่ยังอยู่ในระดับสูงจากค่าขนส่ง ประกอบกับเข้าสู่ฤดูทำการเกษตร ส่งผลให้คนในพื้นที่มีค่าใช้จ่ายในการทำการเกษตรมากขึ้น  อีกทั้งสินค้าทางการเกษตรปรับตัวดีขึ้น จากขายสินค้าได้ราคาดี ในธุรกิจกลุ่มผัก และฟาร์มสุกร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อย่างไรก็ตามการจัดกิจกรรมทางเศรษฐกิจในพื้นที่ เช่น งานแสดงประเพณีของพื้นที่ งานรับปริญญา รวมถึงโครงการคนละครึ่ง เฟส 5 ส่งผลดีต่อธุรกิจในกลุ่มการค้า และบริการ โดยเฉพาะกลุ่มสินค้าอุปโภคบริโภค รถตู้รับเหมา โรงแรม ที่พัก ขยายตัว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6655350" y="2505825"/>
            <a:ext cx="2182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ภาคการเกษตรปรับตัวดีขึ้น จากราคาสินค้าที่ขายได้ราคาดี แต่ยังคงต้องเผชิญกับ</a:t>
            </a: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ต้นทุนราคาสินค้า ที่ยังอยู่ในระดับสูงจากค่าขนส่ง</a:t>
            </a:r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75"/>
            <a:ext cx="9218596" cy="518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2557725" y="2100350"/>
            <a:ext cx="12042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เปลี่ยนรูป</a:t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275" y="962925"/>
            <a:ext cx="6867525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/>
        </p:nvSpPr>
        <p:spPr>
          <a:xfrm>
            <a:off x="4886700" y="524150"/>
            <a:ext cx="28329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latin typeface="Prompt"/>
                <a:ea typeface="Prompt"/>
                <a:cs typeface="Prompt"/>
                <a:sym typeface="Prompt"/>
              </a:rPr>
              <a:t>ภาคการผลิต</a:t>
            </a: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700">
                <a:solidFill>
                  <a:srgbClr val="666666"/>
                </a:solidFill>
                <a:latin typeface="Prompt"/>
                <a:ea typeface="Prompt"/>
                <a:cs typeface="Prompt"/>
                <a:sym typeface="Prompt"/>
              </a:rPr>
              <a:t>ปัจจัยกระทบสำคัญจากภาระต้นทุนของธุรกิจที่ยังอยู่ในระดับที่สูงต่อเนื่องจากไตรมาสก่อนหน้า โดยเฉพาะจากราคาน้ำมันเชื้อเพลิงที่ส่งผลกระทบต่อต้นทุนค่าขนส่งเพิ่มขึ้น อีกทั้งภาวะการแข่งขันที่สูง ส่งผลกระทบต่อความสามารถในการปรับราคาขาย แต่อย่างไรก็ดีผู้ประกอบการส่วนใหญ่คาดการณ์คำสั่งซื้อจะเพิ่มขึ้นในช่วงเทศกาลสิ้นปี ส่งผลดีต่อปริมาณการผลิตขยายตัว</a:t>
            </a:r>
            <a:endParaRPr sz="700">
              <a:solidFill>
                <a:srgbClr val="666666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latin typeface="Prompt"/>
                <a:ea typeface="Prompt"/>
                <a:cs typeface="Prompt"/>
                <a:sym typeface="Prompt"/>
              </a:rPr>
              <a:t>ภาคการค้า</a:t>
            </a: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700">
                <a:solidFill>
                  <a:srgbClr val="666666"/>
                </a:solidFill>
                <a:latin typeface="Prompt"/>
                <a:ea typeface="Prompt"/>
                <a:cs typeface="Prompt"/>
                <a:sym typeface="Prompt"/>
              </a:rPr>
              <a:t>ปรับตัวเพิ่มขึ้นในทุกสาขาธุรกิจจากไตรมาสก่อนหน้า โดยเฉพาะภาคการค้าส่งสินค้าอุปโภคบริโภต และสาขารถจักรยานยนต์/รถยนต์ จากความต้องการใช้จ่าย และเดินทางในช่วงวันหยุดยาว อีกทั้งได้รับผลดีจากโครงการคนละครึ่งเฟส 5 ที่ผู้บริโภคนิยมนำมาใช้จ่ายในหมวดสินค้าจำเป็น ในส่วนภาคการค้าวัสดุก่อสร้างปรับตัวเพิ่มขึ้น จากการฟื้นตัวของภาคการลงทุน </a:t>
            </a:r>
            <a:endParaRPr sz="900">
              <a:solidFill>
                <a:srgbClr val="666666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latin typeface="Prompt"/>
                <a:ea typeface="Prompt"/>
                <a:cs typeface="Prompt"/>
                <a:sym typeface="Prompt"/>
              </a:rPr>
              <a:t>ภาคการบริการ</a:t>
            </a: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7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ปรับตัวเพิ่มขึ้นเกือบทุกสาขาธุรกิจจากไตรมาสก่อนหน้า  โดยเฉพาะธุรกิจภาคการท่องเที่ยว และธุรกิจที่เกี่ยวเนื่อง ที่ได้รับแรงสนับสนุนจากช่วงวันหยุดยาว รวมงการยกเลิกระบบ Thailand Pass ในชาวต่างชาติ ส่งผลทำให้นักท่องเที่ยวทั้งในประเทศ และต่างประเทศเดินทางท่องเที่ยว  ส่งผลดีต่อสาขาโรงแรม และรถรับเหมา รวมถึงกลุ่มร้านอาหาร ที่ได้รับผลดีจากโครงการคนละครึ่ง เฟส 5 กระตุ้นการใช้จ่ายเพิ่มเติม</a:t>
            </a:r>
            <a:endParaRPr sz="700">
              <a:solidFill>
                <a:schemeClr val="dk2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">
              <a:solidFill>
                <a:schemeClr val="dk2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900">
                <a:latin typeface="Prompt"/>
                <a:ea typeface="Prompt"/>
                <a:cs typeface="Prompt"/>
                <a:sym typeface="Prompt"/>
              </a:rPr>
              <a:t>ภาคธุรกิจการเกษตร</a:t>
            </a:r>
            <a:endParaRPr sz="900"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h" sz="7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rPr>
              <a:t>ปรับตัวเพิ่มขึ้นจากไตรมาสก่อนหน้า  จากความต้องการปัจจัยการผลิตในภาคอุตสาหกรรมที่เพิ่มขึ้น แต่ภาคการเกษตรยังได้รับผลกระทบจากต้นทุนการผลิตที่ยังอยู่ในระดับ</a:t>
            </a:r>
            <a:r>
              <a:rPr lang="th" sz="700">
                <a:solidFill>
                  <a:srgbClr val="888888"/>
                </a:solidFill>
                <a:latin typeface="Prompt"/>
                <a:ea typeface="Prompt"/>
                <a:cs typeface="Prompt"/>
                <a:sym typeface="Prompt"/>
              </a:rPr>
              <a:t>บ</a:t>
            </a:r>
            <a:r>
              <a:rPr lang="th" sz="700">
                <a:solidFill>
                  <a:srgbClr val="666666"/>
                </a:solidFill>
                <a:latin typeface="Prompt"/>
                <a:ea typeface="Prompt"/>
                <a:cs typeface="Prompt"/>
                <a:sym typeface="Prompt"/>
              </a:rPr>
              <a:t>ที่สูง จากองค์ประกอบด้านต้นทุนที่อยู่ในระดับที่ต่ำกว่าค่าฐาน (50)</a:t>
            </a:r>
            <a:r>
              <a:rPr lang="th" sz="700">
                <a:solidFill>
                  <a:srgbClr val="888888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endParaRPr sz="900">
              <a:solidFill>
                <a:srgbClr val="888888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25" y="1690450"/>
            <a:ext cx="7976826" cy="22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0" y="0"/>
            <a:ext cx="6814500" cy="831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</a:rPr>
              <a:t>ดัชนีความเชื่อมั่นฯ SMESI ภาคธุรกิจ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solidFill>
                  <a:srgbClr val="FFFFFF"/>
                </a:solidFill>
              </a:rPr>
              <a:t>“ปรับตัวเพิ่มขึ้นในเกือบทุกภาคธุรกิจ  โดยเฉพาะภาคการบริการ และภาคการค้า ที่ได้รับแรงสนับสนุนจากช่วงวันหยุดยาว และโครงการคนละครึ่ง เฟส 5 กระตุ้นการใช้จ่ายเพิ่มเติม ”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/>
        </p:nvSpPr>
        <p:spPr>
          <a:xfrm>
            <a:off x="0" y="0"/>
            <a:ext cx="9131400" cy="70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ภาคการผลิตอาหาร และเครื่องดื่ม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3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ปรับตัวลดลงต่อเนื่องเป็นเดือนที่ 2 จากคำสั่งซื้อในกลุ่มผู้บริโภคที่ชะลอตัวลง ตามกำลังซื้อ 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248050" y="3457575"/>
            <a:ext cx="7431900" cy="13854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3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ภาคการผลิตอาหาร และเครื่่องดื่มปรับตัวลดลงจากไตรมาสก่อนหน้า ต่อเนื่องเป็นเดือนที่ 2 จากปัจจัยด้านองค์ประกอบคำสั่งซื้อเป็นสำคัญ เนื่องจากคำสั่งซื้อในกลุ่มผู้บริโภคที่ชะลอตัวลง ตามกำลังซื้อ แม้จะมีคำสั่งซื้อในกลุ่มเบเกอรี และบริการรับจัดเบรก ในการจัดกิจกรรมงานประชุม สัมมนาของหน่วยงาน แต่คำสั่งซื้อยังกระจุกตัวอยู่ในธุรกิจบางราย และอยู่ในบางพื้นที่เท่านั้น อีกทั้งผู้ประกอบการต้องเผชิญภาวะค่าใช้จ่ายที่ปรับตัวเพิ่มขึ้น จากองค์ประกอบด้านต้นทุนที่ปรับตัวลดลงจากไตรมาสก่อนหน้า </a:t>
            </a:r>
            <a:endParaRPr sz="13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0" y="708000"/>
            <a:ext cx="7381875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60525"/>
            <a:ext cx="8259285" cy="16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ภาคการผลิตเสื้อผ้า และสิ่งทอ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ปรับตัวลดลงจากปัจจัยด้านต้นทุนที่ปรับเพิ่มขึ้นสำคัญ ซึ่งผลกระทบต่อความสามารถในการปรับเพิ่มราคา ส่งผลกระทบต่อผลประกอบการของธุรกิจ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283250" y="3359925"/>
            <a:ext cx="7431900" cy="18471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ภาคการผลิตเสื้อผ้า และสิ่งทอปรับตัวลดลงจากไตรมาสก่อนหน้า จากปัจจัยองค์ประกอบด้านต้นทุนที่ปรับตัวลดลงอย่างเห็นได้ชัด  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ต้นทุนที่ปรับเพิ่มขึ้นสำคัญ เช่น ผ้า  วัสดุในการประกอบผ้า ซึ่งผลกระทบต่อความสามารถในการปรับเพิ่มราคาของธุรกิจรายเล็ก จากภาวะการแข่งขันทางธุรกิจที่สูง ส่งผลกระทบต่อเนื่องต่อผลประกอบการของธุรกิจ อย่างไรก็ดีในด้านองค์ประกอบคำสั่งซื้อยังปรับตัวอยู่ในระดับที่ดีจากไตรมาสก่อนหน้า จากปัจจัยบวกด้านการท่องเที่ยว ที่มีนักท่องเที่ยวชาวต่างชาติเดินทางมากขึ้น รวมถึงนักท่องเที่ยวภายในประเทศที่เพิ่มขึ้นในช่วงวันหยุดยาวเดือนกรกฎาคม ส่งผลต่อความต้องการผลิตภัณฑ์ผ้าพื้นเมืองมากขึ้น ที่นักท่องเที่ยวนิยมซื้อแต่งกาย เช่นผ้ามัดย้อม  กางเกงช้าง เป็นต้น นอกจากนี้ยังทำให้ความเชื่อมั่นของภาคธุรกิจในอนาคตปรับตัวดีขึ้น ผู้ประกอบการส่วนใหญ่คาดการณ์การท่องเที่ยวของนักท่องเที่ยวที่มีแนวโน้มเพิ่มขึ้นอย่างต่อเนื่อง จะส่งผลต่อความต้องการสินค้าหมวดเครื่องแต่งกายเพิ่มขึ้น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5" y="1870050"/>
            <a:ext cx="8839199" cy="15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5" y="1148263"/>
            <a:ext cx="75628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30"/>
          <p:cNvCxnSpPr/>
          <p:nvPr/>
        </p:nvCxnSpPr>
        <p:spPr>
          <a:xfrm>
            <a:off x="8670625" y="1378625"/>
            <a:ext cx="30300" cy="291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4" name="Google Shape;22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30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ภาคการค้า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ปรับตัวเพิ่มขึ้นในทุกสาขาธุรกิจ โดยเฉพาะภาคการค้าสินค้าอุปโภคบริโภค ที่ได้รับผลดีได้รับผลดีจากมาตรการกระตุ้นการใช้จ่ายในโครงการคนละครึ่ง เฟส 5 และการเดินทางในช่วงวันหยุดยาว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479725" y="2344625"/>
            <a:ext cx="7431900" cy="24012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ภาคการค้าปรับตัว ปรับตัวเพิ่มขึ้น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ในทุกสาขาธุรกิจ</a:t>
            </a: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จากไตรมาสก่อนหน้า โดยเฉพาะภาคการค้าส่งสินค้าอุปโภคบริโภค และสาขารถจักรยานยนต์/รถยนต์ ที่ได้รับผลดีจากการเดินทางในช่วงวันหยุดยาว ทำให้มีการใช้บริการซ่อมบำรุงยานพาหนะในช่วงการเดินทาง และความต้องการสินค้าอุปโภคบริโภค ทั้งในกลุ่มผู้บริโภค และค้าส่งกับธุรกิจคู่ค้า นอกจากนี้ภารค้าสินค้าอุปโภคบริโภคยังได้รับผลดีจากมาตรการกระตุ้นการใช้จ่ายในโครงการคนละครึ่ง เฟส 5 แม้จะมีวงเงินน้อยกว่าเฟสที่ผ่านมา แต่เป็นปัจจัยสำคัญในการเพิ่มกำลังซื้อให้ผู้บริโภคในปัจจุบัน อีกทั้งผู้บริโภคนิยมนำไปใช้จ่ายในกลุ่มสินค้าจำเป็น และเลือกซื้อสินค้าขนาดใหญ่ และในช่วงปลายไตรมาสผู้บริโภคมีความต้องการกักตุนสินค้าจากปัญหาน้ำท่วม  ทำให้ภาคการค้าส่งได้รับสัดส่วนการใช้จ่ายมากกว่ากลุ่มร้านค้าปลีก 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อย่างไรก็ตามด้านภาวะต้นทุนราคาสินค้ายังเป็นปัญหากระทบสำคัญในกลุ่มร้านค้าปลีกรายเล็ก โดยเฉพาะร้านโชห่วย เนื่องจากความเสียบเปรียบด้านการต่อรองราคาสินค้า อีกทั้งภาวะการแข่งขันในตลาดที่สูง ทำให้ธุรกิจไม่สามารถปรับราคาสินค้าได้มากเท่าที่ควร ส่งผลกระทบต่อผลประกอบการของธุรกิจ นอกจากนี้ปัญหาด้านกำลังซื้อของผู้บริโภคที่ยังไม่สามารถฟื้นตัวได้อย่างเต็มกำลัง และระยะเวลามาตรการกระตุ้นการใช้จ่ายที่ใกล้จะมดลง จะส่งผลกระทบต่อคำสั่งซื้อชะลอตัวลงในอนาคต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 b="8037"/>
          <a:stretch/>
        </p:blipFill>
        <p:spPr>
          <a:xfrm>
            <a:off x="658350" y="1124495"/>
            <a:ext cx="7326424" cy="31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536000" y="327650"/>
            <a:ext cx="225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>
                <a:latin typeface="Prompt"/>
                <a:ea typeface="Prompt"/>
                <a:cs typeface="Prompt"/>
                <a:sym typeface="Prompt"/>
              </a:rPr>
              <a:t>สารบัญ</a:t>
            </a:r>
            <a:endParaRPr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381825" y="4743300"/>
            <a:ext cx="18006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ไตรมาส 2 ปี 2565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ภาคการก่อสร้าง และธุรกิจที่เกี่ยวเนื่อง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ค่อนข้างทรงตัวจากไตรมาสก่อนหน้า   จากปัจจัยด้านคำสั่งซื้อใหม่ที่ลดลง  แต่ภาคการให้ปริมาณก่อสร้างปรับตัวเพิ่มขึ้น ภายหลังที่มีการเลื่อนเวลาการก่อสร้างจากช่วงที่ผ่านมา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241050" y="3448150"/>
            <a:ext cx="8649300" cy="2031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ภาคการก่อสร้าง และธุรกิจที่เกี่ยวเนื่องค่อนข้างทรงตัวจากไตรมาสก่อนหน้า   จากปัจจัยด้านคำสั่งซื้อเป็นสำคัญ ซึ่งคำสั่งซื้อใหม่ภาคการบริการก่อสร้างยังคงชะลอตัวลง แต่ภาคการให้ปริมาณก่อสร้างจากคำสั่งซื้อล่วงหน้าปรับตัวเพิ่มขึ้น ภายหลังที่มีการเลื่อนเวลาการก่อสร้างจากช่วงที่ผ่านมา เนื่องจากแนวโน้มการฟื้นตัวทางเศรษฐกิจที่ฟื้นตัวดีขึ้น ทำให้ธุรกิจในหลายสาขาเริ่มมีการซ่อมแซม/ต่อเติมสถานประกอบการ โดยเฉพาะธุรกิจภาคการท่องเที่ยว และธุรกิจที่เกี่ยวเนื่อง เพื่อรองรับจำนวนนักท่องเที่ยวที่จะเพิ่มขึ้นในช่วงสิ้นปี  ประกอบกับผลกระทบจากปัญหาน้ำท่วม และพายุลมฝนในบางพื้นที่ ทำให้ภาคครัวเรือนมีความต้องการซ่อมแซมบำรุงที่พักอาศัยมากขึ้น ส่งผลดีต่อภาคการค้าวัสดุก่อสร้างที่มีคำสั่งซื้อเพิ่มมากขึ้น 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เช่นกันสาด หลังคา ที่มีคำสั่งซื้อเพิ่มขึ้น</a:t>
            </a: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อย่างไรก็ดีภาคผู้รับเหมา และภาคผู้ผลิตผลิตภัณฑ์โลหะ ได้รับผลกระทบจากราคาวัสดุก่อสร้างที่เพิ่มขึ้นอย่างมาก เ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เช่นเเหล็กเส้น ผลิตภัณฑ์จากเหล็ก ปูนซีเมนต์</a:t>
            </a: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ส่งผลกระทบต่อผลประกอบการของธุรกิจ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b="6959"/>
          <a:stretch/>
        </p:blipFill>
        <p:spPr>
          <a:xfrm>
            <a:off x="272850" y="860400"/>
            <a:ext cx="7743825" cy="2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ภาคการท่องเที่ยว และธุรกิจที่เกี่ยวเนื่อง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ได้รับแรงสนับสนุนจากการจัดกิจกรรมกระตุ้นเศรษฐกิจในประเทศ ประกอบกับการเดินทางเข้ามาท่องเที่ยวต่างชาติ ส่งผลดีต่อภาคการท่องเที่ยวภายในประเทศปรับตัวดีขึ้น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287225" y="3572500"/>
            <a:ext cx="7431900" cy="24012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ภาคการท่องเที่ยว และธุรกิจที่เกี่ยวเนื่องปรับตัวเพิ่มขึ้นจากไตรมาสก่อนหน้าในทุกสาขาธุรกิจ 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เป็นผลมาจากการท่องเที่ยวภายในประเทศที่ปรับตัวดีขั้น ในช่วงวันหยุดยาว อีกทั้งจากการจัดกิจกรรมทางสังคมต่างๆ เช่นงานอีเว้นท์ และการแสดงคอนเสริต์ ประกอบกับการเดินทางเข้ามาท่องเที่ยวต่างชาติ และการยกเลิกระบบ Thailand Pass ในชาวต่างชาติ (ตั้งแต่วันที่ 1 ก.ค. 2565) ส่งผลทำให้นักท่องเที่ยวต่างประเทศเดินทางเข้ามาท่องเที่ยว โดยเฉพาะนักท่องเที่ยวจากมาเลเซีย สิงคโปร์ รวมถึงในกลุ่มจังหวัดท่องเที่ยวสำคัญ เช่นภูเก็ต ที่ได้รับผลดีจากนักท่องเที่ยวชาวต่างชาติกลุ่มใหม่ เช่นชาวอินเดียที่เพิ่มขึ้น  ส่งผลดีต่อยอดการจองเข้าพักแรม ร้านอาหาร และการใช้บริการรถรับเหมา อีกทั้งในกลุ่มร้านอาหารได้รับผลดีจากมาตรการกระตุ้นการใช้จ่ายในโครงการคนละครึ่ง เฟส 5  ที่กระตุ้นให้ผู้บริโภคจับจ่ายใช้สอยมากขึ้น </a:t>
            </a:r>
            <a:endParaRPr sz="12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อย่างไรก็ดีภาคธุรกิจได้รับผลกระทบจากราคาสินค้า/วัตถุดิบในการดำเนินงาน และราคาน้ำมันเชื้อเพลิงที่ยังอยู่ในระดับที่สูง  จากองค์ประกอบด้านต้นทุนที่อยู่ต่ำกว่าค่าฐาน 50 ซึ่งส่งผลกระทบต่อต้นทุน และผลประกอบการของ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ธุรกิจ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48" name="Google Shape;248;p33"/>
          <p:cNvPicPr preferRelativeResize="0"/>
          <p:nvPr/>
        </p:nvPicPr>
        <p:blipFill rotWithShape="1">
          <a:blip r:embed="rId3">
            <a:alphaModFix/>
          </a:blip>
          <a:srcRect b="7261"/>
          <a:stretch/>
        </p:blipFill>
        <p:spPr>
          <a:xfrm>
            <a:off x="470150" y="1157806"/>
            <a:ext cx="7725650" cy="33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ภาคธุรกิจการเกษตร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จากความต้องการปัจจัยการผลิตในภาคอุตสาหกรรมที่เพิ่มขึ้นอย่างต่อเนื่อง อย่างไรก็ดีปัญหาด้านต้นทุน และสภาพอากาศเป็นปัจจัยกระทบสำคัญ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272850" y="3836750"/>
            <a:ext cx="7431900" cy="14775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ภาคธุรกิจการเกษตรปรับตัวเพิ่มขึ้นจากไตรมาสก่อนหน้า  จากความต้องการปัจจัยการผลิตในภาคอุตสาหกรรมที่เพิ่มขึ้น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อย่างต่อเนื่อง ตามแนวโน้มการฟื้นตัวของภาวะเศรษฐกิจ  และราคาสินค้าเกษตรหมวดผักที่ปรับตัวเพิ่มขึ้น จากความต้องการที่มีมากเพราะผลผลิตไม่เพียงพอในตลาด </a:t>
            </a: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แต่ภาคการเกษตรยังได้รับผลกระทบจากต้นทุนการผลิตที่ยังอยู่ในระดับที่สูง จากองค์ประกอบด้านต้นทุนที่อยู่ในระดับที่ต่ำกว่าค่าฐาน (50) โดยเฉพาะในกลุ่มราคาปุ๋ย อาหารสัตว์ และยาฆ่าแมลง และผลกระทบจากปัญหาน้ำท่วม และพายุลมฝนในหลายพื้นที่ ส่งผลเสียต่อผลผลิตทางการเกษตร และทำให้ผลประกอบการของธุรกิจลดลง 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0400"/>
            <a:ext cx="743902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89175"/>
            <a:ext cx="7799373" cy="13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0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30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ภาคการผลิตอื่นๆ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ปัจจัยกระทบสำคัญจากภาระต้นทุนของธุรกิจที่ยังอยู่ในระดับที่สูงต่อเนื่องจากไตรมาสก่อนหน้า แต่อย่างไรก็ดีผู้ประกอบการส่วนใหญ่คาดการณ์คำสั่งซื้อจะเพิ่มขึ้นในช่วงเทศกาลสิ้นปี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166775" y="3345150"/>
            <a:ext cx="7431900" cy="166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ภาคการผลิตปรับตัวลดลงในเกือบทุกสาขา จากปัจจัยด้านคำสั่งซื้อที่ชะลอตัวลงตามกำลังซื้อ และรายได้ของผู้บริโภค อีกทั้งภาคการผลิตในทุกสาขายังเผชิญปัญหาด้านภาระต้นทุนสินค้า/วัตถุดิบที่ยังอยู่ในระดับที่สูง เช่นราคาไม้แผ่น ไม้แปรรูป รวมถึงราคน้ำมันเชื้อเพลิง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ที่ส่งผลกระทบต่อต้นทุนค่าขนส่งเพิ่มขึ้น </a:t>
            </a: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 อย่างไรก็ดีภาคการ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ผลิตอัญมณี และเครื่องประดับ และการผลิตเครื่องหอม เครื่องสำอาง  ยังได้รับผลดีมาจากการออกมาทำกิจกรรม และเดินทางท่องเที่ยวของผู้คน และการใช้จ่ายในกลุ่มธุรกิจคู่ค้าที่เพิ่มขึ้นเช่น ร้านนวด สปา ร้านขายของฝากหมวดเครื่องหอม/สินค้าพื้นเมือง ทำให้คำสั่งซื้อในภาคการผลิตดังกล่าวปรับตัวเพิ่มขึ้น และส่งผลดีต่อความเชื่อมั่นของผู้ประกอบการ ส่งผลให้มีปริมาณการผลิตขยายตัว เพื่อรองรับความต้องการสินค้าที่จะมีมากขึ้นในนาคต โดยเฉพาะในช่วงเทศกาลสิ้นปี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t="51753" b="25370"/>
          <a:stretch/>
        </p:blipFill>
        <p:spPr>
          <a:xfrm>
            <a:off x="166775" y="1149375"/>
            <a:ext cx="7778349" cy="1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/>
        </p:nvSpPr>
        <p:spPr>
          <a:xfrm>
            <a:off x="0" y="0"/>
            <a:ext cx="9131400" cy="96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ภาคการบริการอื่นๆ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“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ปัจจัยกระทบสำคัญจากภาวะต้นทุนการดำเนินงาน โดยเฉพาะการปรับเพิ่มอัตราการเก็บค่าสาธารณูปโภค ซึ่งส่งผลกระทบต่อธุรกิภาคบริการในทุกสาขา</a:t>
            </a:r>
            <a:r>
              <a:rPr lang="th" sz="17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  <a:endParaRPr sz="17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354000" y="2313825"/>
            <a:ext cx="7605600" cy="2031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ภาคการบริการปรับตัวลดลงในหลายสาขาจากไตรมาสก่อนหน้า ปัจจัยกระทบสำคัญจากภาวะต้นทุนการดำเนินงานที่กระทบต่อเนื่องจากไตรมาก่อนหน้า อีกทั้งมีการปรับเพิ่มอัตราการเก็บค่าสาธารณูปโภคที่ปรับตัวเพิ่มสูงขึ้น ซึ่งส่งผลกระทบต่อธุรกิภาคบริการในทุกสาขา ส่วนในด้านคำสั่งซื้อชะลอตัวลง ตามกำลังซื้อ และรายได้ของผู้บริโภค  แต่ภาคธุรกิจยังคงมีงานให้ปริมาณขยายตัวจากคำสั่งซื้อล่วงหน้า โดยเฉพาะในสาขาบริการซ่อมบำรุง และด้านการขนส่งสินค้า กลุ่มรับบริการขนส่งสินค้าทั่วไป </a:t>
            </a: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h" sz="1200">
                <a:solidFill>
                  <a:srgbClr val="FFFFFF"/>
                </a:solidFill>
                <a:latin typeface="Prompt"/>
                <a:ea typeface="Prompt"/>
                <a:cs typeface="Prompt"/>
                <a:sym typeface="Prompt"/>
              </a:rPr>
              <a:t>ในส่วนภาคการบริการเสริมความงาม/สปา/นวดเพื่อสุขภาพ และบริการอสังหริมทรัพย์ กลุ่มหอพัก ปรับตัวเพิ่มขึ้น ซึ่งได้รับผลดีต่อเนื่องจากภาคการท่องเที่ยว </a:t>
            </a:r>
            <a:r>
              <a:rPr lang="th" sz="1200">
                <a:solidFill>
                  <a:schemeClr val="lt1"/>
                </a:solidFill>
                <a:latin typeface="Prompt"/>
                <a:ea typeface="Prompt"/>
                <a:cs typeface="Prompt"/>
                <a:sym typeface="Prompt"/>
              </a:rPr>
              <a:t>ซึ่งได้รับผลดีจากการออกมาทำกิจกรรมทางเศรษฐกิจที่เพิ่มมากขึ้นอย่างต่อเนื่อง โดยเฉพาะในกลุ่มร้านนวด สปาที่ได้รับผลดีจากการเดินทางของนักท่องเที่ยว  และในกลุ่มร้านเสริมสวย และหอพัก ที่ได้รับแรงสนับสนุนจากการกลับมาของนักเรียน นักศึกษา </a:t>
            </a:r>
            <a:endParaRPr sz="1200">
              <a:solidFill>
                <a:schemeClr val="lt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FFFFFF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t="48575" b="32048"/>
          <a:stretch/>
        </p:blipFill>
        <p:spPr>
          <a:xfrm>
            <a:off x="-830500" y="1049325"/>
            <a:ext cx="10148126" cy="9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40675"/>
            <a:ext cx="6686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0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r="72082"/>
          <a:stretch/>
        </p:blipFill>
        <p:spPr>
          <a:xfrm>
            <a:off x="0" y="0"/>
            <a:ext cx="25528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3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420425" y="2637525"/>
            <a:ext cx="343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2643450" y="449825"/>
            <a:ext cx="6291300" cy="4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mpt"/>
              <a:ea typeface="Prompt"/>
              <a:cs typeface="Prompt"/>
              <a:sym typeface="Prompt"/>
            </a:endParaRPr>
          </a:p>
          <a:p>
            <a:pPr marL="457200" lvl="0" indent="-3111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 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ไตรมาส 3 ปี 2565 มีค่าเฉลี่ยอยู่ที่ระดับ 51.0  โดยความเชื่อมั่นปรับตัวเพิ่มขึ้นจากไตรมาส 2 ปี 2565 ที่ค่าเฉลี่ยอยู่ที่</a:t>
            </a:r>
            <a:r>
              <a:rPr lang="th" sz="11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ระดับ 49.8 </a:t>
            </a:r>
            <a:r>
              <a:rPr lang="th" sz="1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r>
              <a:rPr lang="th" sz="10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ตามการฟื้นตัวของภาวะเศรษฐกิจในประเทศ โดยเฉพาะภาคการค้า และการบริการ ที่ได้อานิสงส์จากการขยายตัวของนักท่องเที่ยวทั้งคนไทย และต่างชาติ และมาตราการกระตุ้นการท่องเที่ยวจากภาครัฐ รวมถึงการเร่งจัดกิจกรรมอบรม/สัมมนาของหน่วยงานภาครัฐ และการจัดอีเว้นท์ของภาคเอกชนในหลายพื้นที่ ประกอบกับโครงการคนละครึ่งมีส่วนเพิ่มการจับจ่ายใช้สอย และยอดขายธุรกิจโดยเฉพาะรายย่อย </a:t>
            </a:r>
            <a:endParaRPr sz="1000"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00"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-31115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5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 แนวโน้มดัชนีคาดการณ์ ปรับตัวดีขึ้น เนื่องจากผู้ประกอบการมีมุมมองเชิงบวกต่อสถานการณ์การฟื้นตัวของภาวะเศรษฐกิจในปัจจุบัน และคาดการณ์ยอดขายและการใช้บริการจะสูงในช่วงปลายปี ประกอบกับความกังวลต่อต้นทุนมีแนวโน้มที่ดีขึ้น</a:t>
            </a:r>
            <a:endParaRPr sz="15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H SarabunPSK"/>
              <a:buChar char="●"/>
            </a:pPr>
            <a:endParaRPr sz="15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-3111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ภูมิภาค </a:t>
            </a:r>
            <a:r>
              <a:rPr lang="th" sz="1300">
                <a:solidFill>
                  <a:srgbClr val="DD2A27"/>
                </a:solidFill>
                <a:latin typeface="Prompt"/>
                <a:ea typeface="Prompt"/>
                <a:cs typeface="Prompt"/>
                <a:sym typeface="Prompt"/>
              </a:rPr>
              <a:t> ปรับตัวดีขึ้นเกือบทุกภูมิภาค โดยเฉพาะกทม. ภาคใต้ และภาคเหนือ ที่ได้รับปยจัยบวกจากกำลังซื้อของนักท่องเที่ยวทั้งในแะต่างชาติ ที่เดินทางเข้าไปในพื้นที่มากขึ้น </a:t>
            </a:r>
            <a:endParaRPr sz="12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/>
            </a:r>
            <a:b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/>
            </a:r>
            <a:b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</a:br>
            <a:endParaRPr sz="12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-31115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Prompt"/>
              <a:buChar char="●"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SMESI ภาคธุรกิจ</a:t>
            </a:r>
            <a:r>
              <a:rPr lang="th" sz="1300">
                <a:solidFill>
                  <a:srgbClr val="DD2A27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">
                <a:solidFill>
                  <a:srgbClr val="DD2A27"/>
                </a:solidFill>
              </a:rPr>
              <a:t>ปรับตัวเพิ่มขึ้นในเกือบทุกภาคธุรกิจ  โดยเฉพาะภาคการบริการ และภาคการค้า ที่ได้รับแรงสนับสนุนจากช่วงวันหยุดยาว และโครงการคนละครึ่ง เฟส 5 กระตุ้นการใช้จ่ายเพิ่มเติม</a:t>
            </a:r>
            <a:endParaRPr sz="1300">
              <a:solidFill>
                <a:srgbClr val="DD2A27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2557725" y="2100350"/>
            <a:ext cx="12042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เปลี่ยนรูป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5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790200" y="641200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51.0</a:t>
            </a:r>
            <a:br>
              <a:rPr lang="th"/>
            </a:br>
            <a:r>
              <a:rPr lang="th"/>
              <a:t>คาดการณ์    53.4</a:t>
            </a:r>
            <a:endParaRPr/>
          </a:p>
        </p:txBody>
      </p:sp>
      <p:graphicFrame>
        <p:nvGraphicFramePr>
          <p:cNvPr id="92" name="Google Shape;92;p17"/>
          <p:cNvGraphicFramePr/>
          <p:nvPr/>
        </p:nvGraphicFramePr>
        <p:xfrm>
          <a:off x="6552688" y="7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45.2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3" name="Google Shape;93;p17"/>
          <p:cNvGraphicFramePr/>
          <p:nvPr/>
        </p:nvGraphicFramePr>
        <p:xfrm>
          <a:off x="6620238" y="243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 คาดการณ์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46.4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4" name="Google Shape;94;p17"/>
          <p:cNvSpPr txBox="1"/>
          <p:nvPr/>
        </p:nvSpPr>
        <p:spPr>
          <a:xfrm>
            <a:off x="437450" y="2553875"/>
            <a:ext cx="5672700" cy="19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300">
                <a:solidFill>
                  <a:srgbClr val="FF0000"/>
                </a:solidFill>
                <a:latin typeface="Prompt"/>
                <a:ea typeface="Prompt"/>
                <a:cs typeface="Prompt"/>
                <a:sym typeface="Prompt"/>
              </a:rPr>
              <a:t>ดัชนีความเชื่อมั่นฯ   </a:t>
            </a:r>
            <a:r>
              <a:rPr lang="th" sz="12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ปรับตัวเพิ่มขึ้นจากไตรมาส 2 ปี 2565 </a:t>
            </a:r>
            <a:r>
              <a:rPr lang="th" sz="1000">
                <a:solidFill>
                  <a:srgbClr val="333333"/>
                </a:solidFill>
                <a:latin typeface="TH SarabunPSK"/>
                <a:ea typeface="TH SarabunPSK"/>
                <a:cs typeface="TH SarabunPSK"/>
                <a:sym typeface="TH SarabunPSK"/>
              </a:rPr>
              <a:t> </a:t>
            </a:r>
            <a:r>
              <a:rPr lang="th" sz="10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ตามการฟื้นตัวของภาวะเศรษฐกิจในประเทศ โดยเฉพาะภาคการค้า และการบริการ ที่ได้อานิสงส์จากการขยายตัวของนักท่องเที่ยวทั้งคนไทย และต่างชาติ และมาตราการกระตุ้นการท่องเที่ยวจากภาครัฐ รวมถึงการเร่งจัดกิจกรรมอบรม/สัมมนาของหน่วยงานภาครัฐ และการจัดอีเว้นท์ของภาคเอกชนในหลายพื้นที่ ประกอบกับโครงการคนละครึ่งมีส่วนเพิ่มการจับจ่ายใช้สอย และยอดขายธุรกิจโดยเฉพาะรายย่อย </a:t>
            </a:r>
            <a:endParaRPr sz="10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TH SarabunPSK"/>
              <a:ea typeface="TH SarabunPSK"/>
              <a:cs typeface="TH SarabunPSK"/>
              <a:sym typeface="TH SarabunPSK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TH SarabunPSK"/>
                <a:ea typeface="TH SarabunPSK"/>
                <a:cs typeface="TH SarabunPSK"/>
                <a:sym typeface="TH SarabunPSK"/>
              </a:rPr>
              <a:t>แนวโน้มดัชนีคาดการณ์ ปรับตัวดีขึ้น เนื่องจากผู้ประกอบการมีมุมมองเชิงบวกต่อสถานการณ์การฟื้นตัวของภาวะเศรษฐกิจในปัจจุบัน และคาดการณ์ยอดขายและการใช้บริการจะสูงในช่วงปลายปี ประกอบกับความกังวลต่อต้นทุนมีแนวโน้มที่ดีขึ้น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830"/>
            <a:ext cx="91440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6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0" y="-31225"/>
            <a:ext cx="9255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200">
                <a:solidFill>
                  <a:srgbClr val="DD2A27"/>
                </a:solidFill>
                <a:latin typeface="Prompt"/>
                <a:ea typeface="Prompt"/>
                <a:cs typeface="Prompt"/>
                <a:sym typeface="Prompt"/>
              </a:rPr>
              <a:t>องค์ประกอบคำสั่งซื้อ ปริมาณการผลิต/การค้า/บริการ ต้นทุน และกำไร </a:t>
            </a:r>
            <a:r>
              <a:rPr lang="th" sz="1600">
                <a:solidFill>
                  <a:srgbClr val="DD2A27"/>
                </a:solidFill>
                <a:latin typeface="TH SarabunPSK"/>
                <a:ea typeface="TH SarabunPSK"/>
                <a:cs typeface="TH SarabunPSK"/>
                <a:sym typeface="TH SarabunPSK"/>
              </a:rPr>
              <a:t>ปรับลดลงจากไตรมาสก่อน จากภาวะต้นทุนที่เพิ่มสูงขึ้นต่อเนื่องจากไตรมาสก่อนหน้า โดยเฉพาะค่าน้ำมันเชื้อเพลิง ค่าสินค้า/วัตถุดิบ สินค้าอุปโภคบริโภค รวมไปถึงต้นทุนในภาคการเกษตร ได้แก่ ราคาปุ๋ย อาหารสัตว์ และสารเคมีทางการเกษตร ประกอบกับกำลังซื้อของผู้บริโภคที่ขาดแรงสนับสนุนในการฟื้นตัว</a:t>
            </a:r>
            <a:endParaRPr>
              <a:solidFill>
                <a:srgbClr val="DD2A27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graphicFrame>
        <p:nvGraphicFramePr>
          <p:cNvPr id="102" name="Google Shape;102;p18"/>
          <p:cNvGraphicFramePr/>
          <p:nvPr/>
        </p:nvGraphicFramePr>
        <p:xfrm>
          <a:off x="274950" y="122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151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ปัจจุบัน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>
                          <a:solidFill>
                            <a:schemeClr val="dk1"/>
                          </a:solidFill>
                        </a:rPr>
                        <a:t>Q2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th">
                          <a:solidFill>
                            <a:schemeClr val="dk1"/>
                          </a:solidFill>
                        </a:rPr>
                        <a:t>Q3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คำสั่งซื้อโดยรวม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57.8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ปริมาณการผลิต/การค้า/การบริการ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56.2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การลงทุนโดยรวม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53.4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ต้นทุนโดยรวม (ต่อหน่วย)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38.1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39.0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กำไร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49.5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การจ้างงาน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49.3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49.7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3" name="Google Shape;103;p18"/>
          <p:cNvGraphicFramePr/>
          <p:nvPr/>
        </p:nvGraphicFramePr>
        <p:xfrm>
          <a:off x="5178450" y="1241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151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คาดการณ์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>
                          <a:solidFill>
                            <a:schemeClr val="dk1"/>
                          </a:solidFill>
                        </a:rPr>
                        <a:t>Q2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>
                          <a:solidFill>
                            <a:schemeClr val="dk1"/>
                          </a:solidFill>
                        </a:rPr>
                        <a:t>Q3</a:t>
                      </a:r>
                      <a:endParaRPr/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คำสั่งซื้อโดยรวม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56.6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59.8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ปริมาณการผลิต/การค้า/การบริการ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55.7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58.8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การลงทุนโดยรวม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54.8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ต้นทุนโดยรวม (ต่อหน่วย)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41.4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40.4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กำไร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56.5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การจ้างงาน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888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8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กทม</a:t>
            </a: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790200" y="641200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53.3</a:t>
            </a:r>
            <a:br>
              <a:rPr lang="th"/>
            </a:br>
            <a:r>
              <a:rPr lang="th"/>
              <a:t>คาดการณ์    54.4</a:t>
            </a:r>
            <a:endParaRPr/>
          </a:p>
        </p:txBody>
      </p:sp>
      <p:graphicFrame>
        <p:nvGraphicFramePr>
          <p:cNvPr id="118" name="Google Shape;118;p20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51.6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49.8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52.9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50.7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50.0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55.4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9" name="Google Shape;119;p20"/>
          <p:cNvSpPr txBox="1"/>
          <p:nvPr/>
        </p:nvSpPr>
        <p:spPr>
          <a:xfrm>
            <a:off x="6730150" y="-2400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214700" y="2166425"/>
            <a:ext cx="42153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จากจำนวนนักท่องเที่ยวทั้งในและต่างประเทศเข้ามาในพื้นที่อย่างต่อเนื่อง  ประกอบกับความเชื่อมั่นของผู้บริโภคที่ฟื้นตัว ตลอดจนมีการจัดกิจกรรม งานอีเว้นท์ และการแสดงคอนเสิร์ตมากขึ้น ส่งผลดีต่อภาคธุรกิจที่เกี่ยวข้องกับสาขาบริการ โดยเฉพาะร้านอาหาร สินค้าอุปโภคบริโภค โรงแรมที่พัก รวมไปถึง ร้านนวด สปา อย่างไรก็ตามหลายธุรกิจยังประสบปัญหาต้นทุนต่อเนื่อง ไม่สามารถปรับราคาสินค้าได้  โดยเฉพาะภาคการค้า  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spcBef>
                <a:spcPts val="6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883775" y="25272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6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กำลังซื้อขยายตัว จากนักท่องเที่ยวทั้งในและต่างประเทศเข้ามาในพื้นที่อย่างต่อเนื่อง ส่งผลดีต่อภาคธุรกิจ โดยเพราะภาคการบริการ 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/>
        </p:nvSpPr>
        <p:spPr>
          <a:xfrm>
            <a:off x="6144000" y="4907100"/>
            <a:ext cx="300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" sz="839">
                <a:solidFill>
                  <a:srgbClr val="595959"/>
                </a:solidFill>
                <a:latin typeface="Prompt"/>
                <a:ea typeface="Prompt"/>
                <a:cs typeface="Prompt"/>
                <a:sym typeface="Prompt"/>
              </a:rPr>
              <a:t>9</a:t>
            </a:fld>
            <a:endParaRPr sz="939" b="1">
              <a:solidFill>
                <a:srgbClr val="595959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73775" y="9675"/>
            <a:ext cx="716400" cy="400200"/>
          </a:xfrm>
          <a:prstGeom prst="rect">
            <a:avLst/>
          </a:prstGeom>
          <a:solidFill>
            <a:srgbClr val="DD2A2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กลาง</a:t>
            </a: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1261550" y="556375"/>
            <a:ext cx="199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ปัจจุบัน	51.3</a:t>
            </a:r>
            <a:br>
              <a:rPr lang="th"/>
            </a:br>
            <a:r>
              <a:rPr lang="th"/>
              <a:t>คาดการณ์    56.4</a:t>
            </a:r>
            <a:endParaRPr/>
          </a:p>
        </p:txBody>
      </p:sp>
      <p:graphicFrame>
        <p:nvGraphicFramePr>
          <p:cNvPr id="130" name="Google Shape;130;p21"/>
          <p:cNvGraphicFramePr/>
          <p:nvPr/>
        </p:nvGraphicFramePr>
        <p:xfrm>
          <a:off x="6552675" y="6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{23564FC0-C9F7-4639-A0B9-8722509816C1}</a:tableStyleId>
              </a:tblPr>
              <a:tblGrid>
                <a:gridCol w="8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สาขาธุรกิจ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Q2/2565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700" b="1">
                          <a:solidFill>
                            <a:srgbClr val="FFFFFF"/>
                          </a:solidFill>
                        </a:rPr>
                        <a:t>Q3/2565</a:t>
                      </a:r>
                      <a:endParaRPr sz="7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รวมภาคการผลิต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53.4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50.9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รวมภาคบริการ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54.2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54.0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ธุรกิจการเกษตร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42.2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48.1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 sz="800"/>
                        <a:t>รวมภาคการค้า</a:t>
                      </a:r>
                      <a:endParaRPr sz="800"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49.9</a:t>
                      </a:r>
                      <a:endParaRPr/>
                    </a:p>
                  </a:txBody>
                  <a:tcPr marL="91425" marR="91425" marT="91425" marB="91425"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"/>
                        <a:t>47.4</a:t>
                      </a:r>
                      <a:endParaRPr/>
                    </a:p>
                  </a:txBody>
                  <a:tcPr marL="91425" marR="91425" marT="91425" marB="91425"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1" name="Google Shape;131;p21"/>
          <p:cNvSpPr txBox="1"/>
          <p:nvPr/>
        </p:nvSpPr>
        <p:spPr>
          <a:xfrm>
            <a:off x="6807150" y="-240025"/>
            <a:ext cx="16737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"/>
              <a:t>ผลิต การค้า บริการ เกษตร</a:t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317900" y="1667075"/>
            <a:ext cx="4374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ภาคธุรกิจชะลอตัวเล็กน้อย จากกำลังซื้อของคนในพื้นที่ลดลง โดยเฉพาะหมวดสินค้าอุปโภคบริโภค ที่ยังคงมีราคาสูง  ส่งผลให้ปริมาณในการซื้อต่อครั้งลดลง</a:t>
            </a:r>
            <a:b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อีกทั้งภาคการผลิตที่ได้รับผลกระทบจากราคาต้นทุนในการผลิตที่สูง ส่งผลต่อผลประกอบการของธุรกิจ  อย่างไรก็ในธุรกิจการเกษตรขยายตัว และราคาปรับตัวดีขึ้น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457200" algn="just" rtl="0"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5735300" y="2465825"/>
            <a:ext cx="3000000" cy="1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ภาคธุรกิจชะลอตัวเล็กน้อย จากกำลังซื้อของคนในพื้นที่ลดลง แต่ภาคการเกษตรยังขยายตัว จากราคาสินค้าเกษตรที่ปรับตัวดีขึ้น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3402</Words>
  <Application>Microsoft Office PowerPoint</Application>
  <PresentationFormat>On-screen Show (16:9)</PresentationFormat>
  <Paragraphs>269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TH SarabunPSK</vt:lpstr>
      <vt:lpstr>Arial</vt:lpstr>
      <vt:lpstr>Prompt</vt:lpstr>
      <vt:lpstr>Sarabun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Thawachinee Pangnakpun</dc:creator>
  <cp:lastModifiedBy>Thawachinee Pangnakpun</cp:lastModifiedBy>
  <cp:revision>1</cp:revision>
  <dcterms:modified xsi:type="dcterms:W3CDTF">2022-11-25T02:48:31Z</dcterms:modified>
</cp:coreProperties>
</file>